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2" r:id="rId25"/>
    <p:sldId id="283" r:id="rId26"/>
  </p:sldIdLst>
  <p:sldSz cx="18288000" cy="10287000"/>
  <p:notesSz cx="6858000" cy="9144000"/>
  <p:embeddedFontLst>
    <p:embeddedFont>
      <p:font typeface="DM Sans" pitchFamily="2" charset="0"/>
      <p:regular r:id="rId27"/>
      <p:bold r:id="rId28"/>
      <p:italic r:id="rId29"/>
      <p:boldItalic r:id="rId30"/>
    </p:embeddedFont>
    <p:embeddedFont>
      <p:font typeface="DM Sans Bold" pitchFamily="2" charset="0"/>
      <p:regular r:id="rId31"/>
      <p:bold r:id="rId32"/>
    </p:embeddedFont>
    <p:embeddedFont>
      <p:font typeface="Dosis Semi Bold" panose="020B0604020202020204" charset="0"/>
      <p:regular r:id="rId33"/>
    </p:embeddedFont>
    <p:embeddedFont>
      <p:font typeface="Proxima Nova"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DD3A24-B8A0-FF88-13EE-5AA072201B34}" v="37" dt="2024-10-13T09:07:36.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humini Samaranayake" userId="0891f546968e3dff" providerId="Windows Live" clId="Web-{EADD3A24-B8A0-FF88-13EE-5AA072201B34}"/>
    <pc:docChg chg="delSld modSld">
      <pc:chgData name="Chathumini Samaranayake" userId="0891f546968e3dff" providerId="Windows Live" clId="Web-{EADD3A24-B8A0-FF88-13EE-5AA072201B34}" dt="2024-10-13T09:07:34.336" v="23" actId="20577"/>
      <pc:docMkLst>
        <pc:docMk/>
      </pc:docMkLst>
      <pc:sldChg chg="modSp">
        <pc:chgData name="Chathumini Samaranayake" userId="0891f546968e3dff" providerId="Windows Live" clId="Web-{EADD3A24-B8A0-FF88-13EE-5AA072201B34}" dt="2024-10-13T09:07:34.336" v="23" actId="20577"/>
        <pc:sldMkLst>
          <pc:docMk/>
          <pc:sldMk cId="0" sldId="256"/>
        </pc:sldMkLst>
        <pc:spChg chg="mod">
          <ac:chgData name="Chathumini Samaranayake" userId="0891f546968e3dff" providerId="Windows Live" clId="Web-{EADD3A24-B8A0-FF88-13EE-5AA072201B34}" dt="2024-10-13T09:07:34.336" v="23" actId="20577"/>
          <ac:spMkLst>
            <pc:docMk/>
            <pc:sldMk cId="0" sldId="256"/>
            <ac:spMk id="4" creationId="{00000000-0000-0000-0000-000000000000}"/>
          </ac:spMkLst>
        </pc:spChg>
      </pc:sldChg>
      <pc:sldChg chg="del">
        <pc:chgData name="Chathumini Samaranayake" userId="0891f546968e3dff" providerId="Windows Live" clId="Web-{EADD3A24-B8A0-FF88-13EE-5AA072201B34}" dt="2024-10-13T09:04:25.917" v="0"/>
        <pc:sldMkLst>
          <pc:docMk/>
          <pc:sldMk cId="0" sldId="264"/>
        </pc:sldMkLst>
      </pc:sldChg>
      <pc:sldChg chg="del">
        <pc:chgData name="Chathumini Samaranayake" userId="0891f546968e3dff" providerId="Windows Live" clId="Web-{EADD3A24-B8A0-FF88-13EE-5AA072201B34}" dt="2024-10-13T09:04:36.840" v="1"/>
        <pc:sldMkLst>
          <pc:docMk/>
          <pc:sldMk cId="0" sldId="272"/>
        </pc:sldMkLst>
      </pc:sldChg>
      <pc:sldChg chg="modSp">
        <pc:chgData name="Chathumini Samaranayake" userId="0891f546968e3dff" providerId="Windows Live" clId="Web-{EADD3A24-B8A0-FF88-13EE-5AA072201B34}" dt="2024-10-13T09:04:49.356" v="2" actId="14100"/>
        <pc:sldMkLst>
          <pc:docMk/>
          <pc:sldMk cId="0" sldId="277"/>
        </pc:sldMkLst>
        <pc:spChg chg="mod">
          <ac:chgData name="Chathumini Samaranayake" userId="0891f546968e3dff" providerId="Windows Live" clId="Web-{EADD3A24-B8A0-FF88-13EE-5AA072201B34}" dt="2024-10-13T09:04:49.356" v="2" actId="14100"/>
          <ac:spMkLst>
            <pc:docMk/>
            <pc:sldMk cId="0" sldId="277"/>
            <ac:spMk id="2" creationId="{00000000-0000-0000-0000-000000000000}"/>
          </ac:spMkLst>
        </pc:spChg>
      </pc:sldChg>
      <pc:sldChg chg="modSp">
        <pc:chgData name="Chathumini Samaranayake" userId="0891f546968e3dff" providerId="Windows Live" clId="Web-{EADD3A24-B8A0-FF88-13EE-5AA072201B34}" dt="2024-10-13T09:05:11.155" v="5" actId="1076"/>
        <pc:sldMkLst>
          <pc:docMk/>
          <pc:sldMk cId="0" sldId="280"/>
        </pc:sldMkLst>
        <pc:spChg chg="mod">
          <ac:chgData name="Chathumini Samaranayake" userId="0891f546968e3dff" providerId="Windows Live" clId="Web-{EADD3A24-B8A0-FF88-13EE-5AA072201B34}" dt="2024-10-13T09:05:11.155" v="5" actId="1076"/>
          <ac:spMkLst>
            <pc:docMk/>
            <pc:sldMk cId="0" sldId="280"/>
            <ac:spMk id="4" creationId="{00000000-0000-0000-0000-000000000000}"/>
          </ac:spMkLst>
        </pc:spChg>
      </pc:sldChg>
      <pc:sldChg chg="del">
        <pc:chgData name="Chathumini Samaranayake" userId="0891f546968e3dff" providerId="Windows Live" clId="Web-{EADD3A24-B8A0-FF88-13EE-5AA072201B34}" dt="2024-10-13T09:05:00.670" v="3"/>
        <pc:sldMkLst>
          <pc:docMk/>
          <pc:sldMk cId="0"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14108430" y="671351"/>
            <a:ext cx="2054680" cy="2116243"/>
          </a:xfrm>
          <a:custGeom>
            <a:avLst/>
            <a:gdLst/>
            <a:ahLst/>
            <a:cxnLst/>
            <a:rect l="l" t="t" r="r" b="b"/>
            <a:pathLst>
              <a:path w="2054680" h="2116243">
                <a:moveTo>
                  <a:pt x="0" y="0"/>
                </a:moveTo>
                <a:lnTo>
                  <a:pt x="2054680" y="0"/>
                </a:lnTo>
                <a:lnTo>
                  <a:pt x="2054680" y="2116243"/>
                </a:lnTo>
                <a:lnTo>
                  <a:pt x="0" y="2116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95162" y="480851"/>
            <a:ext cx="7163497" cy="9325297"/>
          </a:xfrm>
          <a:custGeom>
            <a:avLst/>
            <a:gdLst/>
            <a:ahLst/>
            <a:cxnLst/>
            <a:rect l="l" t="t" r="r" b="b"/>
            <a:pathLst>
              <a:path w="7163497" h="9325297">
                <a:moveTo>
                  <a:pt x="0" y="0"/>
                </a:moveTo>
                <a:lnTo>
                  <a:pt x="7163497" y="0"/>
                </a:lnTo>
                <a:lnTo>
                  <a:pt x="7163497" y="9325298"/>
                </a:lnTo>
                <a:lnTo>
                  <a:pt x="0" y="93252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29687" y="938051"/>
            <a:ext cx="10665474" cy="3193182"/>
          </a:xfrm>
          <a:prstGeom prst="rect">
            <a:avLst/>
          </a:prstGeom>
        </p:spPr>
        <p:txBody>
          <a:bodyPr lIns="0" tIns="0" rIns="0" bIns="0" rtlCol="0" anchor="t">
            <a:spAutoFit/>
          </a:bodyPr>
          <a:lstStyle/>
          <a:p>
            <a:pPr>
              <a:lnSpc>
                <a:spcPts val="8279"/>
              </a:lnSpc>
            </a:pPr>
            <a:r>
              <a:rPr lang="en-US" sz="9150" spc="-91" dirty="0">
                <a:solidFill>
                  <a:srgbClr val="000000"/>
                </a:solidFill>
                <a:latin typeface="Dosis Semi Bold"/>
              </a:rPr>
              <a:t>AWARENESS TO POLICIES AND PROCEDURE USAGE</a:t>
            </a:r>
          </a:p>
        </p:txBody>
      </p:sp>
      <p:sp>
        <p:nvSpPr>
          <p:cNvPr id="5" name="TextBox 5"/>
          <p:cNvSpPr txBox="1"/>
          <p:nvPr/>
        </p:nvSpPr>
        <p:spPr>
          <a:xfrm>
            <a:off x="1028700" y="4981575"/>
            <a:ext cx="10616483" cy="511810"/>
          </a:xfrm>
          <a:prstGeom prst="rect">
            <a:avLst/>
          </a:prstGeom>
        </p:spPr>
        <p:txBody>
          <a:bodyPr lIns="0" tIns="0" rIns="0" bIns="0" rtlCol="0" anchor="t">
            <a:spAutoFit/>
          </a:bodyPr>
          <a:lstStyle/>
          <a:p>
            <a:pPr>
              <a:lnSpc>
                <a:spcPts val="4160"/>
              </a:lnSpc>
            </a:pPr>
            <a:r>
              <a:rPr lang="en-US" sz="3200" spc="-32">
                <a:solidFill>
                  <a:srgbClr val="000000"/>
                </a:solidFill>
                <a:latin typeface="Proxima Nova"/>
              </a:rPr>
              <a:t>Guiding Excellence Through Policies and Procedures</a:t>
            </a:r>
          </a:p>
        </p:txBody>
      </p:sp>
      <p:sp>
        <p:nvSpPr>
          <p:cNvPr id="6" name="AutoShape 6"/>
          <p:cNvSpPr/>
          <p:nvPr/>
        </p:nvSpPr>
        <p:spPr>
          <a:xfrm>
            <a:off x="14013180" y="9210675"/>
            <a:ext cx="6492240" cy="0"/>
          </a:xfrm>
          <a:prstGeom prst="line">
            <a:avLst/>
          </a:prstGeom>
          <a:ln w="76200" cap="rnd">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14080193" y="4238577"/>
            <a:ext cx="3179107" cy="2940674"/>
          </a:xfrm>
          <a:custGeom>
            <a:avLst/>
            <a:gdLst/>
            <a:ahLst/>
            <a:cxnLst/>
            <a:rect l="l" t="t" r="r" b="b"/>
            <a:pathLst>
              <a:path w="3179107" h="2940674">
                <a:moveTo>
                  <a:pt x="0" y="0"/>
                </a:moveTo>
                <a:lnTo>
                  <a:pt x="3179107" y="0"/>
                </a:lnTo>
                <a:lnTo>
                  <a:pt x="3179107" y="2940674"/>
                </a:lnTo>
                <a:lnTo>
                  <a:pt x="0" y="2940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2737" y="2811780"/>
            <a:ext cx="16230600" cy="6920231"/>
          </a:xfrm>
          <a:prstGeom prst="rect">
            <a:avLst/>
          </a:prstGeom>
        </p:spPr>
        <p:txBody>
          <a:bodyPr lIns="0" tIns="0" rIns="0" bIns="0" rtlCol="0" anchor="t">
            <a:spAutoFit/>
          </a:bodyPr>
          <a:lstStyle/>
          <a:p>
            <a:pPr algn="just">
              <a:lnSpc>
                <a:spcPts val="3919"/>
              </a:lnSpc>
            </a:pPr>
            <a:r>
              <a:rPr lang="en-US" sz="2799" spc="-27">
                <a:solidFill>
                  <a:srgbClr val="000000"/>
                </a:solidFill>
                <a:latin typeface="Proxima Nova"/>
              </a:rPr>
              <a:t>Needs Assessment and Gap Analysis:</a:t>
            </a:r>
          </a:p>
          <a:p>
            <a:pPr marL="604511" lvl="1" indent="-302256" algn="just">
              <a:lnSpc>
                <a:spcPts val="3919"/>
              </a:lnSpc>
              <a:buFont typeface="Arial"/>
              <a:buChar char="•"/>
            </a:pPr>
            <a:r>
              <a:rPr lang="en-US" sz="2799" spc="-27">
                <a:solidFill>
                  <a:srgbClr val="000000"/>
                </a:solidFill>
                <a:latin typeface="Proxima Nova"/>
              </a:rPr>
              <a:t>Conduct a needs assessment to identify areas where policies and procedures are needed.</a:t>
            </a:r>
          </a:p>
          <a:p>
            <a:pPr marL="604511" lvl="1" indent="-302256" algn="just">
              <a:lnSpc>
                <a:spcPts val="3919"/>
              </a:lnSpc>
              <a:buFont typeface="Arial"/>
              <a:buChar char="•"/>
            </a:pPr>
            <a:r>
              <a:rPr lang="en-US" sz="2799" spc="-27">
                <a:solidFill>
                  <a:srgbClr val="000000"/>
                </a:solidFill>
                <a:latin typeface="Proxima Nova"/>
              </a:rPr>
              <a:t>Perform a gap analysis to identify any existing gaps or deficiencies in current policies and procedures.</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Policy Development Process:</a:t>
            </a:r>
          </a:p>
          <a:p>
            <a:pPr marL="604511" lvl="1" indent="-302256" algn="just">
              <a:lnSpc>
                <a:spcPts val="3919"/>
              </a:lnSpc>
              <a:buFont typeface="Arial"/>
              <a:buChar char="•"/>
            </a:pPr>
            <a:r>
              <a:rPr lang="en-US" sz="2799" spc="-27">
                <a:solidFill>
                  <a:srgbClr val="000000"/>
                </a:solidFill>
                <a:latin typeface="Proxima Nova"/>
              </a:rPr>
              <a:t>Establish a structured process for developing policies and procedures.</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Approval and Dissemination:</a:t>
            </a:r>
          </a:p>
          <a:p>
            <a:pPr marL="604511" lvl="1" indent="-302256" algn="just">
              <a:lnSpc>
                <a:spcPts val="3919"/>
              </a:lnSpc>
              <a:buFont typeface="Arial"/>
              <a:buChar char="•"/>
            </a:pPr>
            <a:r>
              <a:rPr lang="en-US" sz="2799" spc="-27">
                <a:solidFill>
                  <a:srgbClr val="000000"/>
                </a:solidFill>
                <a:latin typeface="Proxima Nova"/>
              </a:rPr>
              <a:t>Policies and procedures should be reviewed, approved, and authorized by appropriate stakeholders.</a:t>
            </a:r>
          </a:p>
          <a:p>
            <a:pPr marL="604511" lvl="1" indent="-302256" algn="just">
              <a:lnSpc>
                <a:spcPts val="3919"/>
              </a:lnSpc>
              <a:buFont typeface="Arial"/>
              <a:buChar char="•"/>
            </a:pPr>
            <a:r>
              <a:rPr lang="en-US" sz="2799" spc="-27">
                <a:solidFill>
                  <a:srgbClr val="000000"/>
                </a:solidFill>
                <a:latin typeface="Proxima Nova"/>
              </a:rPr>
              <a:t>Once approved, ensure effective dissemination of policies and procedures to all relevant parties.</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Training and Awareness:</a:t>
            </a:r>
          </a:p>
          <a:p>
            <a:pPr marL="604511" lvl="1" indent="-302256" algn="just">
              <a:lnSpc>
                <a:spcPts val="3919"/>
              </a:lnSpc>
              <a:buFont typeface="Arial"/>
              <a:buChar char="•"/>
            </a:pPr>
            <a:r>
              <a:rPr lang="en-US" sz="2799" spc="-27">
                <a:solidFill>
                  <a:srgbClr val="000000"/>
                </a:solidFill>
                <a:latin typeface="Proxima Nova"/>
              </a:rPr>
              <a:t>Provide comprehensive training to employees on the policies and procedures.</a:t>
            </a:r>
          </a:p>
          <a:p>
            <a:pPr algn="just">
              <a:lnSpc>
                <a:spcPts val="3919"/>
              </a:lnSpc>
              <a:spcBef>
                <a:spcPct val="0"/>
              </a:spcBef>
            </a:pPr>
            <a:endParaRPr lang="en-US" sz="2799" spc="-27">
              <a:solidFill>
                <a:srgbClr val="000000"/>
              </a:solidFill>
              <a:latin typeface="Proxima Nova"/>
            </a:endParaRPr>
          </a:p>
        </p:txBody>
      </p:sp>
      <p:sp>
        <p:nvSpPr>
          <p:cNvPr id="4" name="TextBox 4"/>
          <p:cNvSpPr txBox="1"/>
          <p:nvPr/>
        </p:nvSpPr>
        <p:spPr>
          <a:xfrm>
            <a:off x="442737" y="200633"/>
            <a:ext cx="16230600" cy="2333625"/>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DEVELOPING AND IMPLEMENTING POLICIES AND PROCEDURES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442737" y="1601452"/>
            <a:ext cx="14219593" cy="7910831"/>
          </a:xfrm>
          <a:prstGeom prst="rect">
            <a:avLst/>
          </a:prstGeom>
        </p:spPr>
        <p:txBody>
          <a:bodyPr lIns="0" tIns="0" rIns="0" bIns="0" rtlCol="0" anchor="t">
            <a:spAutoFit/>
          </a:bodyPr>
          <a:lstStyle/>
          <a:p>
            <a:pPr algn="just">
              <a:lnSpc>
                <a:spcPts val="3919"/>
              </a:lnSpc>
            </a:pPr>
            <a:r>
              <a:rPr lang="en-US" sz="2799" spc="-27">
                <a:solidFill>
                  <a:srgbClr val="000000"/>
                </a:solidFill>
                <a:latin typeface="Proxima Nova"/>
              </a:rPr>
              <a:t>Communication and Awareness: </a:t>
            </a:r>
          </a:p>
          <a:p>
            <a:pPr marL="604511" lvl="1" indent="-302256" algn="just">
              <a:lnSpc>
                <a:spcPts val="3919"/>
              </a:lnSpc>
              <a:buFont typeface="Arial"/>
              <a:buChar char="•"/>
            </a:pPr>
            <a:r>
              <a:rPr lang="en-US" sz="2799" spc="-27">
                <a:solidFill>
                  <a:srgbClr val="000000"/>
                </a:solidFill>
                <a:latin typeface="Proxima Nova"/>
              </a:rPr>
              <a:t>Ensuring that policies and procedures are effectively communicated to all employees, and providing ongoing training and reminders to promote awareness and understanding..</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Compliance Monitoring: </a:t>
            </a:r>
          </a:p>
          <a:p>
            <a:pPr marL="604511" lvl="1" indent="-302256" algn="just">
              <a:lnSpc>
                <a:spcPts val="3919"/>
              </a:lnSpc>
              <a:buFont typeface="Arial"/>
              <a:buChar char="•"/>
            </a:pPr>
            <a:r>
              <a:rPr lang="en-US" sz="2799" spc="-27">
                <a:solidFill>
                  <a:srgbClr val="000000"/>
                </a:solidFill>
                <a:latin typeface="Proxima Nova"/>
              </a:rPr>
              <a:t>Establishing mechanisms to monitor compliance with policies and procedures, such as regular audits, assessments, and reporting channels for policy violations or concerns.</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Review and Updates: </a:t>
            </a:r>
          </a:p>
          <a:p>
            <a:pPr marL="604511" lvl="1" indent="-302256" algn="just">
              <a:lnSpc>
                <a:spcPts val="3919"/>
              </a:lnSpc>
              <a:buFont typeface="Arial"/>
              <a:buChar char="•"/>
            </a:pPr>
            <a:r>
              <a:rPr lang="en-US" sz="2799" spc="-27">
                <a:solidFill>
                  <a:srgbClr val="000000"/>
                </a:solidFill>
                <a:latin typeface="Proxima Nova"/>
              </a:rPr>
              <a:t>Periodically reviewing policies and procedures to ensure their relevance, effectiveness, and alignment with changes in laws, regulations, and organizational needs.</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Continuous Improvement: </a:t>
            </a:r>
          </a:p>
          <a:p>
            <a:pPr marL="604511" lvl="1" indent="-302256" algn="just">
              <a:lnSpc>
                <a:spcPts val="3919"/>
              </a:lnSpc>
              <a:buFont typeface="Arial"/>
              <a:buChar char="•"/>
            </a:pPr>
            <a:r>
              <a:rPr lang="en-US" sz="2799" spc="-27">
                <a:solidFill>
                  <a:srgbClr val="000000"/>
                </a:solidFill>
                <a:latin typeface="Proxima Nova"/>
              </a:rPr>
              <a:t>Encouraging feedback from employees and stakeholders to identify areas for improvement, and incorporating those improvements into policy updates or new policies.</a:t>
            </a:r>
          </a:p>
          <a:p>
            <a:pPr algn="just">
              <a:lnSpc>
                <a:spcPts val="3919"/>
              </a:lnSpc>
              <a:spcBef>
                <a:spcPct val="0"/>
              </a:spcBef>
            </a:pPr>
            <a:endParaRPr lang="en-US" sz="2799" spc="-27">
              <a:solidFill>
                <a:srgbClr val="000000"/>
              </a:solidFill>
              <a:latin typeface="Proxima Nova"/>
            </a:endParaRPr>
          </a:p>
        </p:txBody>
      </p:sp>
      <p:sp>
        <p:nvSpPr>
          <p:cNvPr id="3" name="Freeform 3"/>
          <p:cNvSpPr/>
          <p:nvPr/>
        </p:nvSpPr>
        <p:spPr>
          <a:xfrm>
            <a:off x="14971716" y="4023741"/>
            <a:ext cx="2861818" cy="3123403"/>
          </a:xfrm>
          <a:custGeom>
            <a:avLst/>
            <a:gdLst/>
            <a:ahLst/>
            <a:cxnLst/>
            <a:rect l="l" t="t" r="r" b="b"/>
            <a:pathLst>
              <a:path w="2861818" h="3123403">
                <a:moveTo>
                  <a:pt x="0" y="0"/>
                </a:moveTo>
                <a:lnTo>
                  <a:pt x="2861818" y="0"/>
                </a:lnTo>
                <a:lnTo>
                  <a:pt x="2861818" y="3123403"/>
                </a:lnTo>
                <a:lnTo>
                  <a:pt x="0" y="3123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2737" y="200633"/>
            <a:ext cx="17081411" cy="1162050"/>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POLICY IMPLEMENTATION AND MONITORING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448602" y="2148374"/>
            <a:ext cx="13098402" cy="6424931"/>
          </a:xfrm>
          <a:prstGeom prst="rect">
            <a:avLst/>
          </a:prstGeom>
        </p:spPr>
        <p:txBody>
          <a:bodyPr lIns="0" tIns="0" rIns="0" bIns="0" rtlCol="0" anchor="t">
            <a:spAutoFit/>
          </a:bodyPr>
          <a:lstStyle/>
          <a:p>
            <a:pPr algn="just">
              <a:lnSpc>
                <a:spcPts val="3919"/>
              </a:lnSpc>
            </a:pPr>
            <a:r>
              <a:rPr lang="en-US" sz="2799" spc="-27">
                <a:solidFill>
                  <a:srgbClr val="000000"/>
                </a:solidFill>
                <a:latin typeface="Proxima Nova"/>
              </a:rPr>
              <a:t>Policy Enforcement: </a:t>
            </a:r>
          </a:p>
          <a:p>
            <a:pPr marL="604511" lvl="1" indent="-302256" algn="just">
              <a:lnSpc>
                <a:spcPts val="3919"/>
              </a:lnSpc>
              <a:buFont typeface="Arial"/>
              <a:buChar char="•"/>
            </a:pPr>
            <a:r>
              <a:rPr lang="en-US" sz="2799" spc="-27">
                <a:solidFill>
                  <a:srgbClr val="000000"/>
                </a:solidFill>
                <a:latin typeface="Proxima Nova"/>
              </a:rPr>
              <a:t>Outlining the consequences of policy violations, such as disciplinary actions or corrective measures, to ensure accountability and maintain a culture of compliance.</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Reporting and Whistleblower Protection: </a:t>
            </a:r>
          </a:p>
          <a:p>
            <a:pPr marL="604511" lvl="1" indent="-302256" algn="just">
              <a:lnSpc>
                <a:spcPts val="3919"/>
              </a:lnSpc>
              <a:buFont typeface="Arial"/>
              <a:buChar char="•"/>
            </a:pPr>
            <a:r>
              <a:rPr lang="en-US" sz="2799" spc="-27">
                <a:solidFill>
                  <a:srgbClr val="000000"/>
                </a:solidFill>
                <a:latin typeface="Proxima Nova"/>
              </a:rPr>
              <a:t>Establishing procedures and channels for reporting policy violations or concerns, and ensuring protection for individuals who report in good faith.</a:t>
            </a:r>
          </a:p>
          <a:p>
            <a:pPr algn="just">
              <a:lnSpc>
                <a:spcPts val="3919"/>
              </a:lnSpc>
            </a:pPr>
            <a:endParaRPr lang="en-US" sz="2799" spc="-27">
              <a:solidFill>
                <a:srgbClr val="000000"/>
              </a:solidFill>
              <a:latin typeface="Proxima Nova"/>
            </a:endParaRPr>
          </a:p>
          <a:p>
            <a:pPr algn="just">
              <a:lnSpc>
                <a:spcPts val="3919"/>
              </a:lnSpc>
            </a:pPr>
            <a:r>
              <a:rPr lang="en-US" sz="2799" spc="-27">
                <a:solidFill>
                  <a:srgbClr val="000000"/>
                </a:solidFill>
                <a:latin typeface="Proxima Nova"/>
              </a:rPr>
              <a:t>Fairness and Consistency: </a:t>
            </a:r>
          </a:p>
          <a:p>
            <a:pPr marL="604511" lvl="1" indent="-302256" algn="just">
              <a:lnSpc>
                <a:spcPts val="3919"/>
              </a:lnSpc>
              <a:buFont typeface="Arial"/>
              <a:buChar char="•"/>
            </a:pPr>
            <a:r>
              <a:rPr lang="en-US" sz="2799" spc="-27">
                <a:solidFill>
                  <a:srgbClr val="000000"/>
                </a:solidFill>
                <a:latin typeface="Proxima Nova"/>
              </a:rPr>
              <a:t>Ensuring that policy enforcement is conducted fairly and consistently across the organization, without favoritism or bias.</a:t>
            </a:r>
          </a:p>
          <a:p>
            <a:pPr algn="just">
              <a:lnSpc>
                <a:spcPts val="3919"/>
              </a:lnSpc>
              <a:spcBef>
                <a:spcPct val="0"/>
              </a:spcBef>
            </a:pPr>
            <a:endParaRPr lang="en-US" sz="2799" spc="-27">
              <a:solidFill>
                <a:srgbClr val="000000"/>
              </a:solidFill>
              <a:latin typeface="Proxima Nova"/>
            </a:endParaRPr>
          </a:p>
        </p:txBody>
      </p:sp>
      <p:sp>
        <p:nvSpPr>
          <p:cNvPr id="3" name="Freeform 3"/>
          <p:cNvSpPr/>
          <p:nvPr/>
        </p:nvSpPr>
        <p:spPr>
          <a:xfrm>
            <a:off x="14389227" y="3332015"/>
            <a:ext cx="2870073" cy="4114800"/>
          </a:xfrm>
          <a:custGeom>
            <a:avLst/>
            <a:gdLst/>
            <a:ahLst/>
            <a:cxnLst/>
            <a:rect l="l" t="t" r="r" b="b"/>
            <a:pathLst>
              <a:path w="2870073" h="4114800">
                <a:moveTo>
                  <a:pt x="0" y="0"/>
                </a:moveTo>
                <a:lnTo>
                  <a:pt x="2870073" y="0"/>
                </a:lnTo>
                <a:lnTo>
                  <a:pt x="28700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8602" y="452437"/>
            <a:ext cx="17390796" cy="1162050"/>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POLICY ENFORCEMENT AND CONSEQUENCES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448602" y="1557338"/>
            <a:ext cx="14413291" cy="8901431"/>
          </a:xfrm>
          <a:prstGeom prst="rect">
            <a:avLst/>
          </a:prstGeom>
        </p:spPr>
        <p:txBody>
          <a:bodyPr lIns="0" tIns="0" rIns="0" bIns="0" rtlCol="0" anchor="t">
            <a:spAutoFit/>
          </a:bodyPr>
          <a:lstStyle/>
          <a:p>
            <a:pPr marL="604511" lvl="1" indent="-302256">
              <a:lnSpc>
                <a:spcPts val="3919"/>
              </a:lnSpc>
              <a:buFont typeface="Arial"/>
              <a:buChar char="•"/>
            </a:pPr>
            <a:r>
              <a:rPr lang="en-US" sz="2799" spc="-27">
                <a:solidFill>
                  <a:srgbClr val="000000"/>
                </a:solidFill>
                <a:latin typeface="Proxima Nova"/>
              </a:rPr>
              <a:t>Establish a dedicated board to provide oversight and governance of policies and procedures throughout the organization.</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Include representatives from various departments, legal counsel, compliance officers, and executive management.</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Define the specific roles and responsibilities of board members, such as policy review, approval, and monitoring.</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Conduct regular board meetings to review existing policies, assess their effectiveness, and identify the need for updates or revisions.</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Seek board approval for any updates or revisions to policies and procedures to ensure consistency and compliance.</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Ensure the board monitors policy compliance across the organization and takes appropriate actions to address any non-compliance issues.</a:t>
            </a:r>
          </a:p>
          <a:p>
            <a:pPr>
              <a:lnSpc>
                <a:spcPts val="3919"/>
              </a:lnSpc>
              <a:spcBef>
                <a:spcPct val="0"/>
              </a:spcBef>
            </a:pPr>
            <a:endParaRPr lang="en-US" sz="2799" spc="-27">
              <a:solidFill>
                <a:srgbClr val="000000"/>
              </a:solidFill>
              <a:latin typeface="Proxima Nova"/>
            </a:endParaRPr>
          </a:p>
        </p:txBody>
      </p:sp>
      <p:sp>
        <p:nvSpPr>
          <p:cNvPr id="3" name="Freeform 3"/>
          <p:cNvSpPr/>
          <p:nvPr/>
        </p:nvSpPr>
        <p:spPr>
          <a:xfrm>
            <a:off x="14553622" y="2574603"/>
            <a:ext cx="3285777" cy="3462025"/>
          </a:xfrm>
          <a:custGeom>
            <a:avLst/>
            <a:gdLst/>
            <a:ahLst/>
            <a:cxnLst/>
            <a:rect l="l" t="t" r="r" b="b"/>
            <a:pathLst>
              <a:path w="3285777" h="3462025">
                <a:moveTo>
                  <a:pt x="0" y="0"/>
                </a:moveTo>
                <a:lnTo>
                  <a:pt x="3285776" y="0"/>
                </a:lnTo>
                <a:lnTo>
                  <a:pt x="3285776" y="3462025"/>
                </a:lnTo>
                <a:lnTo>
                  <a:pt x="0" y="346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8602" y="452437"/>
            <a:ext cx="17390796" cy="1162050"/>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POLICY GOVERNANCE AND REVIEW 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448602" y="1902459"/>
            <a:ext cx="14993390" cy="7415531"/>
          </a:xfrm>
          <a:prstGeom prst="rect">
            <a:avLst/>
          </a:prstGeom>
        </p:spPr>
        <p:txBody>
          <a:bodyPr lIns="0" tIns="0" rIns="0" bIns="0" rtlCol="0" anchor="t">
            <a:spAutoFit/>
          </a:bodyPr>
          <a:lstStyle/>
          <a:p>
            <a:pPr marL="604511" lvl="1" indent="-302256">
              <a:lnSpc>
                <a:spcPts val="3919"/>
              </a:lnSpc>
              <a:buFont typeface="Arial"/>
              <a:buChar char="•"/>
            </a:pPr>
            <a:r>
              <a:rPr lang="en-US" sz="2799" spc="-27">
                <a:solidFill>
                  <a:srgbClr val="000000"/>
                </a:solidFill>
                <a:latin typeface="Proxima Nova"/>
              </a:rPr>
              <a:t>Multi-channel approach: Utilize multiple communication channels for wide coverage and reach.</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Clear and concise messaging: Use simple language to convey policy information effectively.</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Targeted communication: Tailor messages to specific employee groups or departments.</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Visual aids: Utilize visuals or infographics to enhance understanding.</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Training and workshops: Provide in-depth understanding of policies through training sessions.</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Executive endorsement: Obtain executive support to emphasize policy importance.</a:t>
            </a:r>
          </a:p>
          <a:p>
            <a:pPr>
              <a:lnSpc>
                <a:spcPts val="3919"/>
              </a:lnSpc>
            </a:pPr>
            <a:endParaRPr lang="en-US" sz="2799" spc="-27">
              <a:solidFill>
                <a:srgbClr val="000000"/>
              </a:solidFill>
              <a:latin typeface="Proxima Nova"/>
            </a:endParaRPr>
          </a:p>
          <a:p>
            <a:pPr marL="604511" lvl="1" indent="-302256">
              <a:lnSpc>
                <a:spcPts val="3919"/>
              </a:lnSpc>
              <a:buFont typeface="Arial"/>
              <a:buChar char="•"/>
            </a:pPr>
            <a:r>
              <a:rPr lang="en-US" sz="2799" spc="-27">
                <a:solidFill>
                  <a:srgbClr val="000000"/>
                </a:solidFill>
                <a:latin typeface="Proxima Nova"/>
              </a:rPr>
              <a:t>Transparent and timely communication: Communicate policy changes promptly and provide clear explanations.</a:t>
            </a:r>
          </a:p>
          <a:p>
            <a:pPr>
              <a:lnSpc>
                <a:spcPts val="3919"/>
              </a:lnSpc>
              <a:spcBef>
                <a:spcPct val="0"/>
              </a:spcBef>
            </a:pPr>
            <a:endParaRPr lang="en-US" sz="2799" spc="-27">
              <a:solidFill>
                <a:srgbClr val="000000"/>
              </a:solidFill>
              <a:latin typeface="Proxima Nova"/>
            </a:endParaRPr>
          </a:p>
        </p:txBody>
      </p:sp>
      <p:sp>
        <p:nvSpPr>
          <p:cNvPr id="3" name="Freeform 3"/>
          <p:cNvSpPr/>
          <p:nvPr/>
        </p:nvSpPr>
        <p:spPr>
          <a:xfrm>
            <a:off x="14667927" y="3240793"/>
            <a:ext cx="3171471" cy="3171471"/>
          </a:xfrm>
          <a:custGeom>
            <a:avLst/>
            <a:gdLst/>
            <a:ahLst/>
            <a:cxnLst/>
            <a:rect l="l" t="t" r="r" b="b"/>
            <a:pathLst>
              <a:path w="3171471" h="3171471">
                <a:moveTo>
                  <a:pt x="0" y="0"/>
                </a:moveTo>
                <a:lnTo>
                  <a:pt x="3171471" y="0"/>
                </a:lnTo>
                <a:lnTo>
                  <a:pt x="3171471" y="3171471"/>
                </a:lnTo>
                <a:lnTo>
                  <a:pt x="0" y="31714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48602" y="452437"/>
            <a:ext cx="17390796" cy="1162050"/>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POLICY COMMUNICATION STRATEGIES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467092" y="1936996"/>
            <a:ext cx="14874730" cy="7415453"/>
          </a:xfrm>
          <a:prstGeom prst="rect">
            <a:avLst/>
          </a:prstGeom>
        </p:spPr>
        <p:txBody>
          <a:bodyPr lIns="0" tIns="0" rIns="0" bIns="0" rtlCol="0" anchor="t">
            <a:spAutoFit/>
          </a:bodyPr>
          <a:lstStyle/>
          <a:p>
            <a:pPr>
              <a:lnSpc>
                <a:spcPts val="4191"/>
              </a:lnSpc>
            </a:pPr>
            <a:r>
              <a:rPr lang="en-US" sz="2994" spc="-29">
                <a:solidFill>
                  <a:srgbClr val="000000"/>
                </a:solidFill>
                <a:latin typeface="Proxima Nova"/>
              </a:rPr>
              <a:t>Understanding and Interpreting Policies:</a:t>
            </a:r>
          </a:p>
          <a:p>
            <a:pPr marL="646409" lvl="1" indent="-323204">
              <a:lnSpc>
                <a:spcPts val="4191"/>
              </a:lnSpc>
              <a:buFont typeface="Arial"/>
              <a:buChar char="•"/>
            </a:pPr>
            <a:r>
              <a:rPr lang="en-US" sz="2994" spc="-29">
                <a:solidFill>
                  <a:srgbClr val="000000"/>
                </a:solidFill>
                <a:latin typeface="Proxima Nova"/>
              </a:rPr>
              <a:t>Ensure that employees understand the content and intent of policies and procedures.</a:t>
            </a:r>
          </a:p>
          <a:p>
            <a:pPr>
              <a:lnSpc>
                <a:spcPts val="4191"/>
              </a:lnSpc>
            </a:pPr>
            <a:endParaRPr lang="en-US" sz="2994" spc="-29">
              <a:solidFill>
                <a:srgbClr val="000000"/>
              </a:solidFill>
              <a:latin typeface="Proxima Nova"/>
            </a:endParaRPr>
          </a:p>
          <a:p>
            <a:pPr>
              <a:lnSpc>
                <a:spcPts val="4191"/>
              </a:lnSpc>
            </a:pPr>
            <a:r>
              <a:rPr lang="en-US" sz="2994" spc="-29">
                <a:solidFill>
                  <a:srgbClr val="000000"/>
                </a:solidFill>
                <a:latin typeface="Proxima Nova"/>
              </a:rPr>
              <a:t>Adherence and Compliance:</a:t>
            </a:r>
          </a:p>
          <a:p>
            <a:pPr marL="646409" lvl="1" indent="-323204">
              <a:lnSpc>
                <a:spcPts val="4191"/>
              </a:lnSpc>
              <a:buFont typeface="Arial"/>
              <a:buChar char="•"/>
            </a:pPr>
            <a:r>
              <a:rPr lang="en-US" sz="2994" spc="-29">
                <a:solidFill>
                  <a:srgbClr val="000000"/>
                </a:solidFill>
                <a:latin typeface="Proxima Nova"/>
              </a:rPr>
              <a:t>Emphasize the importance of adhering to policies and procedures in daily work.</a:t>
            </a:r>
          </a:p>
          <a:p>
            <a:pPr>
              <a:lnSpc>
                <a:spcPts val="4191"/>
              </a:lnSpc>
            </a:pPr>
            <a:endParaRPr lang="en-US" sz="2994" spc="-29">
              <a:solidFill>
                <a:srgbClr val="000000"/>
              </a:solidFill>
              <a:latin typeface="Proxima Nova"/>
            </a:endParaRPr>
          </a:p>
          <a:p>
            <a:pPr>
              <a:lnSpc>
                <a:spcPts val="4191"/>
              </a:lnSpc>
            </a:pPr>
            <a:r>
              <a:rPr lang="en-US" sz="2994" spc="-29">
                <a:solidFill>
                  <a:srgbClr val="000000"/>
                </a:solidFill>
                <a:latin typeface="Proxima Nova"/>
              </a:rPr>
              <a:t>Seeking Clarification and Feedback:</a:t>
            </a:r>
          </a:p>
          <a:p>
            <a:pPr marL="646409" lvl="1" indent="-323204">
              <a:lnSpc>
                <a:spcPts val="4191"/>
              </a:lnSpc>
              <a:buFont typeface="Arial"/>
              <a:buChar char="•"/>
            </a:pPr>
            <a:r>
              <a:rPr lang="en-US" sz="2994" spc="-29">
                <a:solidFill>
                  <a:srgbClr val="000000"/>
                </a:solidFill>
                <a:latin typeface="Proxima Nova"/>
              </a:rPr>
              <a:t>Establish channels for employees to provide feedback on the effectiveness or practicality of policies and procedures.</a:t>
            </a:r>
          </a:p>
          <a:p>
            <a:pPr marL="646409" lvl="1" indent="-323204">
              <a:lnSpc>
                <a:spcPts val="4191"/>
              </a:lnSpc>
              <a:buFont typeface="Arial"/>
              <a:buChar char="•"/>
            </a:pPr>
            <a:r>
              <a:rPr lang="en-US" sz="2994" spc="-29">
                <a:solidFill>
                  <a:srgbClr val="000000"/>
                </a:solidFill>
                <a:latin typeface="Proxima Nova"/>
              </a:rPr>
              <a:t>Actively address concerns and consider feedback for future updates.</a:t>
            </a:r>
          </a:p>
          <a:p>
            <a:pPr>
              <a:lnSpc>
                <a:spcPts val="4191"/>
              </a:lnSpc>
            </a:pPr>
            <a:endParaRPr lang="en-US" sz="2994" spc="-29">
              <a:solidFill>
                <a:srgbClr val="000000"/>
              </a:solidFill>
              <a:latin typeface="Proxima Nova"/>
            </a:endParaRPr>
          </a:p>
          <a:p>
            <a:pPr>
              <a:lnSpc>
                <a:spcPts val="4191"/>
              </a:lnSpc>
            </a:pPr>
            <a:r>
              <a:rPr lang="en-US" sz="2994" spc="-29">
                <a:solidFill>
                  <a:srgbClr val="000000"/>
                </a:solidFill>
                <a:latin typeface="Proxima Nova"/>
              </a:rPr>
              <a:t>Continuous Improvement and Adaptation:</a:t>
            </a:r>
          </a:p>
          <a:p>
            <a:pPr marL="646409" lvl="1" indent="-323204" algn="l">
              <a:lnSpc>
                <a:spcPts val="4191"/>
              </a:lnSpc>
              <a:buFont typeface="Arial"/>
              <a:buChar char="•"/>
            </a:pPr>
            <a:r>
              <a:rPr lang="en-US" sz="2994" spc="-29">
                <a:solidFill>
                  <a:srgbClr val="000000"/>
                </a:solidFill>
                <a:latin typeface="Proxima Nova"/>
              </a:rPr>
              <a:t>Foster a culture of continuous improvement by regularly evaluating the relevance and effectiveness of policies and procedures.</a:t>
            </a:r>
          </a:p>
        </p:txBody>
      </p:sp>
      <p:sp>
        <p:nvSpPr>
          <p:cNvPr id="3" name="Freeform 3"/>
          <p:cNvSpPr/>
          <p:nvPr/>
        </p:nvSpPr>
        <p:spPr>
          <a:xfrm>
            <a:off x="15030206" y="4613702"/>
            <a:ext cx="3257794" cy="1059596"/>
          </a:xfrm>
          <a:custGeom>
            <a:avLst/>
            <a:gdLst/>
            <a:ahLst/>
            <a:cxnLst/>
            <a:rect l="l" t="t" r="r" b="b"/>
            <a:pathLst>
              <a:path w="3257794" h="1059596">
                <a:moveTo>
                  <a:pt x="0" y="0"/>
                </a:moveTo>
                <a:lnTo>
                  <a:pt x="3257794" y="0"/>
                </a:lnTo>
                <a:lnTo>
                  <a:pt x="3257794" y="1059596"/>
                </a:lnTo>
                <a:lnTo>
                  <a:pt x="0" y="1059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884098" y="3191231"/>
            <a:ext cx="3550010" cy="3904539"/>
          </a:xfrm>
          <a:custGeom>
            <a:avLst/>
            <a:gdLst/>
            <a:ahLst/>
            <a:cxnLst/>
            <a:rect l="l" t="t" r="r" b="b"/>
            <a:pathLst>
              <a:path w="3550010" h="3904539">
                <a:moveTo>
                  <a:pt x="0" y="0"/>
                </a:moveTo>
                <a:lnTo>
                  <a:pt x="3550010" y="0"/>
                </a:lnTo>
                <a:lnTo>
                  <a:pt x="3550010" y="3904538"/>
                </a:lnTo>
                <a:lnTo>
                  <a:pt x="0" y="3904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67092" y="512222"/>
            <a:ext cx="17353816" cy="941071"/>
          </a:xfrm>
          <a:prstGeom prst="rect">
            <a:avLst/>
          </a:prstGeom>
        </p:spPr>
        <p:txBody>
          <a:bodyPr lIns="0" tIns="0" rIns="0" bIns="0" rtlCol="0" anchor="t">
            <a:spAutoFit/>
          </a:bodyPr>
          <a:lstStyle/>
          <a:p>
            <a:pPr>
              <a:lnSpc>
                <a:spcPts val="6930"/>
              </a:lnSpc>
            </a:pPr>
            <a:r>
              <a:rPr lang="en-US" sz="7700" spc="-77">
                <a:solidFill>
                  <a:srgbClr val="000000"/>
                </a:solidFill>
                <a:latin typeface="Dosis Semi Bold"/>
              </a:rPr>
              <a:t>USING POLICIES &amp; PROCEDURES IN PRACTICE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13104002" y="6263859"/>
            <a:ext cx="4779600" cy="3597735"/>
          </a:xfrm>
          <a:custGeom>
            <a:avLst/>
            <a:gdLst/>
            <a:ahLst/>
            <a:cxnLst/>
            <a:rect l="l" t="t" r="r" b="b"/>
            <a:pathLst>
              <a:path w="4779600" h="3597735">
                <a:moveTo>
                  <a:pt x="0" y="0"/>
                </a:moveTo>
                <a:lnTo>
                  <a:pt x="4779600" y="0"/>
                </a:lnTo>
                <a:lnTo>
                  <a:pt x="4779600" y="3597736"/>
                </a:lnTo>
                <a:lnTo>
                  <a:pt x="0" y="35977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1255" y="1614488"/>
            <a:ext cx="14117043" cy="7800975"/>
          </a:xfrm>
          <a:prstGeom prst="rect">
            <a:avLst/>
          </a:prstGeom>
        </p:spPr>
        <p:txBody>
          <a:bodyPr lIns="0" tIns="0" rIns="0" bIns="0" rtlCol="0" anchor="t">
            <a:spAutoFit/>
          </a:bodyPr>
          <a:lstStyle/>
          <a:p>
            <a:pPr marL="853503" lvl="1" indent="-426752">
              <a:lnSpc>
                <a:spcPts val="4743"/>
              </a:lnSpc>
              <a:buFont typeface="Arial"/>
              <a:buChar char="•"/>
            </a:pPr>
            <a:r>
              <a:rPr lang="en-US" sz="3953" spc="-39">
                <a:solidFill>
                  <a:srgbClr val="000000"/>
                </a:solidFill>
                <a:latin typeface="DM Sans"/>
              </a:rPr>
              <a:t>A company's policies and procedures provide structure and consistency.</a:t>
            </a:r>
          </a:p>
          <a:p>
            <a:pPr>
              <a:lnSpc>
                <a:spcPts val="4743"/>
              </a:lnSpc>
            </a:pPr>
            <a:endParaRPr lang="en-US" sz="3953" spc="-39">
              <a:solidFill>
                <a:srgbClr val="000000"/>
              </a:solidFill>
              <a:latin typeface="DM Sans"/>
            </a:endParaRPr>
          </a:p>
          <a:p>
            <a:pPr marL="853503" lvl="1" indent="-426752">
              <a:lnSpc>
                <a:spcPts val="4743"/>
              </a:lnSpc>
              <a:buFont typeface="Arial"/>
              <a:buChar char="•"/>
            </a:pPr>
            <a:r>
              <a:rPr lang="en-US" sz="3953" spc="-39">
                <a:solidFill>
                  <a:srgbClr val="000000"/>
                </a:solidFill>
                <a:latin typeface="DM Sans"/>
              </a:rPr>
              <a:t>Common policies and procedures include those related to safety, ethics, and communication.</a:t>
            </a:r>
          </a:p>
          <a:p>
            <a:pPr>
              <a:lnSpc>
                <a:spcPts val="4743"/>
              </a:lnSpc>
            </a:pPr>
            <a:endParaRPr lang="en-US" sz="3953" spc="-39">
              <a:solidFill>
                <a:srgbClr val="000000"/>
              </a:solidFill>
              <a:latin typeface="DM Sans"/>
            </a:endParaRPr>
          </a:p>
          <a:p>
            <a:pPr marL="1707007" lvl="2" indent="-569002">
              <a:lnSpc>
                <a:spcPts val="4743"/>
              </a:lnSpc>
              <a:buFont typeface="Arial"/>
              <a:buChar char="⚬"/>
            </a:pPr>
            <a:r>
              <a:rPr lang="en-US" sz="3953" spc="-39">
                <a:solidFill>
                  <a:srgbClr val="000000"/>
                </a:solidFill>
                <a:latin typeface="DM Sans Bold"/>
              </a:rPr>
              <a:t>Examples: HR policy, Employee Code of Conduct, Acceptable Usage Policy, Information Security Policy, Etc.</a:t>
            </a:r>
          </a:p>
          <a:p>
            <a:pPr>
              <a:lnSpc>
                <a:spcPts val="4743"/>
              </a:lnSpc>
            </a:pPr>
            <a:endParaRPr lang="en-US" sz="3953" spc="-39">
              <a:solidFill>
                <a:srgbClr val="000000"/>
              </a:solidFill>
              <a:latin typeface="DM Sans Bold"/>
            </a:endParaRPr>
          </a:p>
          <a:p>
            <a:pPr marL="853503" lvl="1" indent="-426752">
              <a:lnSpc>
                <a:spcPts val="4743"/>
              </a:lnSpc>
              <a:buFont typeface="Arial"/>
              <a:buChar char="•"/>
            </a:pPr>
            <a:r>
              <a:rPr lang="en-US" sz="3953" spc="-39">
                <a:solidFill>
                  <a:srgbClr val="000000"/>
                </a:solidFill>
                <a:latin typeface="DM Sans"/>
              </a:rPr>
              <a:t>Understanding and following these policies and procedures is essential for a safe and productive workplace.</a:t>
            </a:r>
          </a:p>
        </p:txBody>
      </p:sp>
      <p:sp>
        <p:nvSpPr>
          <p:cNvPr id="4" name="TextBox 4"/>
          <p:cNvSpPr txBox="1"/>
          <p:nvPr/>
        </p:nvSpPr>
        <p:spPr>
          <a:xfrm>
            <a:off x="1028700" y="452437"/>
            <a:ext cx="14465102" cy="1162050"/>
          </a:xfrm>
          <a:prstGeom prst="rect">
            <a:avLst/>
          </a:prstGeom>
        </p:spPr>
        <p:txBody>
          <a:bodyPr lIns="0" tIns="0" rIns="0" bIns="0" rtlCol="0" anchor="t">
            <a:spAutoFit/>
          </a:bodyPr>
          <a:lstStyle/>
          <a:p>
            <a:pPr algn="ctr">
              <a:lnSpc>
                <a:spcPts val="9240"/>
              </a:lnSpc>
              <a:spcBef>
                <a:spcPct val="0"/>
              </a:spcBef>
            </a:pPr>
            <a:r>
              <a:rPr lang="en-US" sz="7700" spc="-77">
                <a:solidFill>
                  <a:srgbClr val="000000"/>
                </a:solidFill>
                <a:latin typeface="Dosis Semi Bold"/>
              </a:rPr>
              <a:t>COMMON POLICIES AND PROCEDURES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371255" y="1614488"/>
            <a:ext cx="16192013" cy="8505825"/>
          </a:xfrm>
          <a:prstGeom prst="rect">
            <a:avLst/>
          </a:prstGeom>
        </p:spPr>
        <p:txBody>
          <a:bodyPr lIns="0" tIns="0" rIns="0" bIns="0" rtlCol="0" anchor="t">
            <a:spAutoFit/>
          </a:bodyPr>
          <a:lstStyle/>
          <a:p>
            <a:pPr>
              <a:lnSpc>
                <a:spcPts val="3543"/>
              </a:lnSpc>
            </a:pPr>
            <a:r>
              <a:rPr lang="en-US" sz="2953" spc="-29">
                <a:solidFill>
                  <a:srgbClr val="000000"/>
                </a:solidFill>
                <a:latin typeface="DM Sans"/>
              </a:rPr>
              <a:t>Regular review schedule: </a:t>
            </a:r>
          </a:p>
          <a:p>
            <a:pPr marL="637609" lvl="1" indent="-318804">
              <a:lnSpc>
                <a:spcPts val="3543"/>
              </a:lnSpc>
              <a:buFont typeface="Arial"/>
              <a:buChar char="•"/>
            </a:pPr>
            <a:r>
              <a:rPr lang="en-US" sz="2953" spc="-29">
                <a:solidFill>
                  <a:srgbClr val="000000"/>
                </a:solidFill>
                <a:latin typeface="DM Sans"/>
              </a:rPr>
              <a:t>Set a frequency (e.g., annually) for reviewing policies and procedures to ensure they remain current and aligned with organizational needs.</a:t>
            </a:r>
          </a:p>
          <a:p>
            <a:pPr>
              <a:lnSpc>
                <a:spcPts val="3543"/>
              </a:lnSpc>
            </a:pPr>
            <a:endParaRPr lang="en-US" sz="2953" spc="-29">
              <a:solidFill>
                <a:srgbClr val="000000"/>
              </a:solidFill>
              <a:latin typeface="DM Sans"/>
            </a:endParaRPr>
          </a:p>
          <a:p>
            <a:pPr>
              <a:lnSpc>
                <a:spcPts val="3543"/>
              </a:lnSpc>
            </a:pPr>
            <a:r>
              <a:rPr lang="en-US" sz="2953" spc="-29">
                <a:solidFill>
                  <a:srgbClr val="000000"/>
                </a:solidFill>
                <a:latin typeface="DM Sans"/>
              </a:rPr>
              <a:t>Stakeholder involvement: </a:t>
            </a:r>
          </a:p>
          <a:p>
            <a:pPr marL="637609" lvl="1" indent="-318804">
              <a:lnSpc>
                <a:spcPts val="3543"/>
              </a:lnSpc>
              <a:buFont typeface="Arial"/>
              <a:buChar char="•"/>
            </a:pPr>
            <a:r>
              <a:rPr lang="en-US" sz="2953" spc="-29">
                <a:solidFill>
                  <a:srgbClr val="000000"/>
                </a:solidFill>
                <a:latin typeface="DM Sans"/>
              </a:rPr>
              <a:t>Engage policy owners, subject matter experts, and relevant departments in the review process for diverse perspectives and expertise.</a:t>
            </a:r>
          </a:p>
          <a:p>
            <a:pPr>
              <a:lnSpc>
                <a:spcPts val="3543"/>
              </a:lnSpc>
            </a:pPr>
            <a:endParaRPr lang="en-US" sz="2953" spc="-29">
              <a:solidFill>
                <a:srgbClr val="000000"/>
              </a:solidFill>
              <a:latin typeface="DM Sans"/>
            </a:endParaRPr>
          </a:p>
          <a:p>
            <a:pPr>
              <a:lnSpc>
                <a:spcPts val="3543"/>
              </a:lnSpc>
            </a:pPr>
            <a:r>
              <a:rPr lang="en-US" sz="2953" spc="-29">
                <a:solidFill>
                  <a:srgbClr val="000000"/>
                </a:solidFill>
                <a:latin typeface="DM Sans"/>
              </a:rPr>
              <a:t>Revision process: </a:t>
            </a:r>
          </a:p>
          <a:p>
            <a:pPr marL="637609" lvl="1" indent="-318804">
              <a:lnSpc>
                <a:spcPts val="3543"/>
              </a:lnSpc>
              <a:buFont typeface="Arial"/>
              <a:buChar char="•"/>
            </a:pPr>
            <a:r>
              <a:rPr lang="en-US" sz="2953" spc="-29">
                <a:solidFill>
                  <a:srgbClr val="000000"/>
                </a:solidFill>
                <a:latin typeface="DM Sans"/>
              </a:rPr>
              <a:t>Collaborate with stakeholders to draft revised policy language, ensuring clarity, consistency, and alignment with goals and legal requirements.</a:t>
            </a:r>
          </a:p>
          <a:p>
            <a:pPr>
              <a:lnSpc>
                <a:spcPts val="3543"/>
              </a:lnSpc>
            </a:pPr>
            <a:endParaRPr lang="en-US" sz="2953" spc="-29">
              <a:solidFill>
                <a:srgbClr val="000000"/>
              </a:solidFill>
              <a:latin typeface="DM Sans"/>
            </a:endParaRPr>
          </a:p>
          <a:p>
            <a:pPr>
              <a:lnSpc>
                <a:spcPts val="3543"/>
              </a:lnSpc>
            </a:pPr>
            <a:r>
              <a:rPr lang="en-US" sz="2953" spc="-29">
                <a:solidFill>
                  <a:srgbClr val="000000"/>
                </a:solidFill>
                <a:latin typeface="DM Sans"/>
              </a:rPr>
              <a:t>Approval and documentation: </a:t>
            </a:r>
          </a:p>
          <a:p>
            <a:pPr marL="637609" lvl="1" indent="-318804">
              <a:lnSpc>
                <a:spcPts val="3543"/>
              </a:lnSpc>
              <a:buFont typeface="Arial"/>
              <a:buChar char="•"/>
            </a:pPr>
            <a:r>
              <a:rPr lang="en-US" sz="2953" spc="-29">
                <a:solidFill>
                  <a:srgbClr val="000000"/>
                </a:solidFill>
                <a:latin typeface="DM Sans"/>
              </a:rPr>
              <a:t>Seek necessary approvals and maintain a record of the review and revision process, including dates and changes made.</a:t>
            </a:r>
          </a:p>
          <a:p>
            <a:pPr>
              <a:lnSpc>
                <a:spcPts val="3543"/>
              </a:lnSpc>
            </a:pPr>
            <a:endParaRPr lang="en-US" sz="2953" spc="-29">
              <a:solidFill>
                <a:srgbClr val="000000"/>
              </a:solidFill>
              <a:latin typeface="DM Sans"/>
            </a:endParaRPr>
          </a:p>
          <a:p>
            <a:pPr>
              <a:lnSpc>
                <a:spcPts val="3543"/>
              </a:lnSpc>
            </a:pPr>
            <a:r>
              <a:rPr lang="en-US" sz="2953" spc="-29">
                <a:solidFill>
                  <a:srgbClr val="000000"/>
                </a:solidFill>
                <a:latin typeface="DM Sans"/>
              </a:rPr>
              <a:t>Communication and implementation: </a:t>
            </a:r>
          </a:p>
          <a:p>
            <a:pPr marL="637609" lvl="1" indent="-318804">
              <a:lnSpc>
                <a:spcPts val="3543"/>
              </a:lnSpc>
              <a:buFont typeface="Arial"/>
              <a:buChar char="•"/>
            </a:pPr>
            <a:r>
              <a:rPr lang="en-US" sz="2953" spc="-29">
                <a:solidFill>
                  <a:srgbClr val="000000"/>
                </a:solidFill>
                <a:latin typeface="DM Sans"/>
              </a:rPr>
              <a:t>Communicate the updated policies to relevant stakeholders and provide guidance on transitioning to the revised policies.</a:t>
            </a:r>
          </a:p>
        </p:txBody>
      </p:sp>
      <p:sp>
        <p:nvSpPr>
          <p:cNvPr id="3" name="Freeform 3"/>
          <p:cNvSpPr/>
          <p:nvPr/>
        </p:nvSpPr>
        <p:spPr>
          <a:xfrm>
            <a:off x="15022511" y="4746639"/>
            <a:ext cx="3081513" cy="2241523"/>
          </a:xfrm>
          <a:custGeom>
            <a:avLst/>
            <a:gdLst/>
            <a:ahLst/>
            <a:cxnLst/>
            <a:rect l="l" t="t" r="r" b="b"/>
            <a:pathLst>
              <a:path w="3081513" h="2241523">
                <a:moveTo>
                  <a:pt x="0" y="0"/>
                </a:moveTo>
                <a:lnTo>
                  <a:pt x="3081514" y="0"/>
                </a:lnTo>
                <a:lnTo>
                  <a:pt x="3081514" y="2241522"/>
                </a:lnTo>
                <a:lnTo>
                  <a:pt x="0" y="22415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81062" y="452437"/>
            <a:ext cx="16333842" cy="1162050"/>
          </a:xfrm>
          <a:prstGeom prst="rect">
            <a:avLst/>
          </a:prstGeom>
        </p:spPr>
        <p:txBody>
          <a:bodyPr lIns="0" tIns="0" rIns="0" bIns="0" rtlCol="0" anchor="t">
            <a:spAutoFit/>
          </a:bodyPr>
          <a:lstStyle/>
          <a:p>
            <a:pPr algn="ctr">
              <a:lnSpc>
                <a:spcPts val="9240"/>
              </a:lnSpc>
              <a:spcBef>
                <a:spcPct val="0"/>
              </a:spcBef>
            </a:pPr>
            <a:r>
              <a:rPr lang="en-US" sz="7700" spc="-77">
                <a:solidFill>
                  <a:srgbClr val="000000"/>
                </a:solidFill>
                <a:latin typeface="Dosis Semi Bold"/>
              </a:rPr>
              <a:t>POLICY REVIEW AND REVISION PROCESS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590347" y="2686050"/>
            <a:ext cx="14841748" cy="7600950"/>
          </a:xfrm>
          <a:prstGeom prst="rect">
            <a:avLst/>
          </a:prstGeom>
        </p:spPr>
        <p:txBody>
          <a:bodyPr lIns="0" tIns="0" rIns="0" bIns="0" rtlCol="0" anchor="t">
            <a:spAutoFit/>
          </a:bodyPr>
          <a:lstStyle/>
          <a:p>
            <a:pPr marL="636904" lvl="1" indent="-318452">
              <a:lnSpc>
                <a:spcPts val="3539"/>
              </a:lnSpc>
              <a:buFont typeface="Arial"/>
              <a:buChar char="•"/>
            </a:pPr>
            <a:r>
              <a:rPr lang="en-US" sz="2949" spc="-29">
                <a:solidFill>
                  <a:srgbClr val="000000"/>
                </a:solidFill>
                <a:latin typeface="DM Sans"/>
              </a:rPr>
              <a:t>Centralized repository: Establish a centralized and secure location for storing policy documents.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Online platforms: Utilize digital platforms or intranet systems for easy access to policy documents.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Categorization and organization: Implement a logical system for organizing policies based on topics or departments.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Regular updates: Maintain an up-to-date repository by promptly uploading revised policies.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Version control: Establish a version control mechanism to track policy revisions.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Employee accessibility: Communicate instructions on how to access the policy repository to all employees.</a:t>
            </a:r>
          </a:p>
          <a:p>
            <a:pPr>
              <a:lnSpc>
                <a:spcPts val="3539"/>
              </a:lnSpc>
            </a:pPr>
            <a:endParaRPr lang="en-US" sz="2949" spc="-29">
              <a:solidFill>
                <a:srgbClr val="000000"/>
              </a:solidFill>
              <a:latin typeface="DM Sans"/>
            </a:endParaRPr>
          </a:p>
        </p:txBody>
      </p:sp>
      <p:sp>
        <p:nvSpPr>
          <p:cNvPr id="3" name="Freeform 3"/>
          <p:cNvSpPr/>
          <p:nvPr/>
        </p:nvSpPr>
        <p:spPr>
          <a:xfrm>
            <a:off x="15432095" y="4200303"/>
            <a:ext cx="2436200" cy="2977578"/>
          </a:xfrm>
          <a:custGeom>
            <a:avLst/>
            <a:gdLst/>
            <a:ahLst/>
            <a:cxnLst/>
            <a:rect l="l" t="t" r="r" b="b"/>
            <a:pathLst>
              <a:path w="2436200" h="2977578">
                <a:moveTo>
                  <a:pt x="0" y="0"/>
                </a:moveTo>
                <a:lnTo>
                  <a:pt x="2436200" y="0"/>
                </a:lnTo>
                <a:lnTo>
                  <a:pt x="2436200" y="2977577"/>
                </a:lnTo>
                <a:lnTo>
                  <a:pt x="0" y="29775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90347" y="452437"/>
            <a:ext cx="17107307" cy="2333625"/>
          </a:xfrm>
          <a:prstGeom prst="rect">
            <a:avLst/>
          </a:prstGeom>
        </p:spPr>
        <p:txBody>
          <a:bodyPr lIns="0" tIns="0" rIns="0" bIns="0" rtlCol="0" anchor="t">
            <a:spAutoFit/>
          </a:bodyPr>
          <a:lstStyle/>
          <a:p>
            <a:pPr>
              <a:lnSpc>
                <a:spcPts val="9240"/>
              </a:lnSpc>
              <a:spcBef>
                <a:spcPct val="0"/>
              </a:spcBef>
            </a:pPr>
            <a:r>
              <a:rPr lang="en-US" sz="7700" spc="-77">
                <a:solidFill>
                  <a:srgbClr val="000000"/>
                </a:solidFill>
                <a:latin typeface="Dosis Semi Bold"/>
              </a:rPr>
              <a:t>POLICY DOCUMENTATION REPOSITORY AND ACCESSIBILITY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672921" y="1928989"/>
            <a:ext cx="15232816" cy="7019925"/>
          </a:xfrm>
          <a:prstGeom prst="rect">
            <a:avLst/>
          </a:prstGeom>
        </p:spPr>
        <p:txBody>
          <a:bodyPr lIns="0" tIns="0" rIns="0" bIns="0" rtlCol="0" anchor="t">
            <a:spAutoFit/>
          </a:bodyPr>
          <a:lstStyle/>
          <a:p>
            <a:pPr>
              <a:lnSpc>
                <a:spcPts val="5040"/>
              </a:lnSpc>
              <a:spcBef>
                <a:spcPct val="0"/>
              </a:spcBef>
            </a:pPr>
            <a:r>
              <a:rPr lang="en-US" sz="4200" spc="-42">
                <a:solidFill>
                  <a:srgbClr val="000000"/>
                </a:solidFill>
                <a:latin typeface="DM Sans"/>
              </a:rPr>
              <a:t>Policies and procedures provide a framework for consistency, fairness, and efficiency. </a:t>
            </a:r>
          </a:p>
          <a:p>
            <a:pPr>
              <a:lnSpc>
                <a:spcPts val="5040"/>
              </a:lnSpc>
              <a:spcBef>
                <a:spcPct val="0"/>
              </a:spcBef>
            </a:pPr>
            <a:endParaRPr lang="en-US" sz="4200" spc="-42">
              <a:solidFill>
                <a:srgbClr val="000000"/>
              </a:solidFill>
              <a:latin typeface="DM Sans"/>
            </a:endParaRPr>
          </a:p>
          <a:p>
            <a:pPr>
              <a:lnSpc>
                <a:spcPts val="5040"/>
              </a:lnSpc>
              <a:spcBef>
                <a:spcPct val="0"/>
              </a:spcBef>
            </a:pPr>
            <a:r>
              <a:rPr lang="en-US" sz="4200" spc="-42">
                <a:solidFill>
                  <a:srgbClr val="000000"/>
                </a:solidFill>
                <a:latin typeface="DM Sans"/>
              </a:rPr>
              <a:t>They ensure compliance with laws and regulations and mitigate risks. </a:t>
            </a:r>
          </a:p>
          <a:p>
            <a:pPr>
              <a:lnSpc>
                <a:spcPts val="5040"/>
              </a:lnSpc>
              <a:spcBef>
                <a:spcPct val="0"/>
              </a:spcBef>
            </a:pPr>
            <a:endParaRPr lang="en-US" sz="4200" spc="-42">
              <a:solidFill>
                <a:srgbClr val="000000"/>
              </a:solidFill>
              <a:latin typeface="DM Sans"/>
            </a:endParaRPr>
          </a:p>
          <a:p>
            <a:pPr>
              <a:lnSpc>
                <a:spcPts val="5040"/>
              </a:lnSpc>
              <a:spcBef>
                <a:spcPct val="0"/>
              </a:spcBef>
            </a:pPr>
            <a:r>
              <a:rPr lang="en-US" sz="4200" spc="-42">
                <a:solidFill>
                  <a:srgbClr val="000000"/>
                </a:solidFill>
                <a:latin typeface="DM Sans"/>
              </a:rPr>
              <a:t>They promote a positive work culture and protect employees, customers, and the company's reputation. </a:t>
            </a:r>
          </a:p>
          <a:p>
            <a:pPr>
              <a:lnSpc>
                <a:spcPts val="5040"/>
              </a:lnSpc>
              <a:spcBef>
                <a:spcPct val="0"/>
              </a:spcBef>
            </a:pPr>
            <a:endParaRPr lang="en-US" sz="4200" spc="-42">
              <a:solidFill>
                <a:srgbClr val="000000"/>
              </a:solidFill>
              <a:latin typeface="DM Sans"/>
            </a:endParaRPr>
          </a:p>
          <a:p>
            <a:pPr>
              <a:lnSpc>
                <a:spcPts val="5040"/>
              </a:lnSpc>
              <a:spcBef>
                <a:spcPct val="0"/>
              </a:spcBef>
            </a:pPr>
            <a:r>
              <a:rPr lang="en-US" sz="4200" spc="-42">
                <a:solidFill>
                  <a:srgbClr val="000000"/>
                </a:solidFill>
                <a:latin typeface="DM Sans"/>
              </a:rPr>
              <a:t>Adhering to policies and procedures is crucial for the success and sustainability of any organization.</a:t>
            </a:r>
          </a:p>
        </p:txBody>
      </p:sp>
      <p:sp>
        <p:nvSpPr>
          <p:cNvPr id="3" name="Freeform 3"/>
          <p:cNvSpPr/>
          <p:nvPr/>
        </p:nvSpPr>
        <p:spPr>
          <a:xfrm>
            <a:off x="15387631" y="2956146"/>
            <a:ext cx="2316886" cy="2778873"/>
          </a:xfrm>
          <a:custGeom>
            <a:avLst/>
            <a:gdLst/>
            <a:ahLst/>
            <a:cxnLst/>
            <a:rect l="l" t="t" r="r" b="b"/>
            <a:pathLst>
              <a:path w="2316886" h="2778873">
                <a:moveTo>
                  <a:pt x="0" y="0"/>
                </a:moveTo>
                <a:lnTo>
                  <a:pt x="2316885" y="0"/>
                </a:lnTo>
                <a:lnTo>
                  <a:pt x="2316885" y="2778874"/>
                </a:lnTo>
                <a:lnTo>
                  <a:pt x="0" y="2778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60636" y="452437"/>
            <a:ext cx="16298664" cy="1162050"/>
          </a:xfrm>
          <a:prstGeom prst="rect">
            <a:avLst/>
          </a:prstGeom>
        </p:spPr>
        <p:txBody>
          <a:bodyPr lIns="0" tIns="0" rIns="0" bIns="0" rtlCol="0" anchor="t">
            <a:spAutoFit/>
          </a:bodyPr>
          <a:lstStyle/>
          <a:p>
            <a:pPr>
              <a:lnSpc>
                <a:spcPts val="9240"/>
              </a:lnSpc>
              <a:spcBef>
                <a:spcPct val="0"/>
              </a:spcBef>
            </a:pPr>
            <a:r>
              <a:rPr lang="en-US" sz="7700" spc="-77">
                <a:solidFill>
                  <a:srgbClr val="000000"/>
                </a:solidFill>
                <a:latin typeface="Dosis Semi Bold"/>
              </a:rPr>
              <a:t>WHY POLICIES AND PROCEDURES MATTER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757987" y="2459671"/>
            <a:ext cx="14951871" cy="6287278"/>
          </a:xfrm>
          <a:prstGeom prst="rect">
            <a:avLst/>
          </a:prstGeom>
        </p:spPr>
        <p:txBody>
          <a:bodyPr lIns="0" tIns="0" rIns="0" bIns="0" rtlCol="0" anchor="t">
            <a:spAutoFit/>
          </a:bodyPr>
          <a:lstStyle/>
          <a:p>
            <a:pPr marL="964939" lvl="1" indent="-482469" algn="just">
              <a:lnSpc>
                <a:spcPts val="6257"/>
              </a:lnSpc>
              <a:buFont typeface="Arial"/>
              <a:buChar char="•"/>
            </a:pPr>
            <a:r>
              <a:rPr lang="en-US" sz="4469" spc="-44">
                <a:solidFill>
                  <a:srgbClr val="000000"/>
                </a:solidFill>
                <a:latin typeface="Proxima Nova"/>
              </a:rPr>
              <a:t>An introduction to Policies and Procedures.</a:t>
            </a:r>
          </a:p>
          <a:p>
            <a:pPr marL="964939" lvl="1" indent="-482469" algn="just">
              <a:lnSpc>
                <a:spcPts val="6257"/>
              </a:lnSpc>
              <a:buFont typeface="Arial"/>
              <a:buChar char="•"/>
            </a:pPr>
            <a:r>
              <a:rPr lang="en-US" sz="4469" spc="-44">
                <a:solidFill>
                  <a:srgbClr val="000000"/>
                </a:solidFill>
                <a:latin typeface="Proxima Nova"/>
              </a:rPr>
              <a:t>Importance of Policies and Procedures.</a:t>
            </a:r>
          </a:p>
          <a:p>
            <a:pPr marL="964939" lvl="1" indent="-482469" algn="just">
              <a:lnSpc>
                <a:spcPts val="6257"/>
              </a:lnSpc>
              <a:buFont typeface="Arial"/>
              <a:buChar char="•"/>
            </a:pPr>
            <a:r>
              <a:rPr lang="en-US" sz="4469" spc="-44">
                <a:solidFill>
                  <a:srgbClr val="000000"/>
                </a:solidFill>
                <a:latin typeface="Proxima Nova"/>
              </a:rPr>
              <a:t>Benefits of Policies and Procedures.</a:t>
            </a:r>
          </a:p>
          <a:p>
            <a:pPr marL="964939" lvl="1" indent="-482469" algn="just">
              <a:lnSpc>
                <a:spcPts val="6257"/>
              </a:lnSpc>
              <a:buFont typeface="Arial"/>
              <a:buChar char="•"/>
            </a:pPr>
            <a:r>
              <a:rPr lang="en-US" sz="4469" spc="-44">
                <a:solidFill>
                  <a:srgbClr val="000000"/>
                </a:solidFill>
                <a:latin typeface="Proxima Nova"/>
              </a:rPr>
              <a:t>Key elements of Policies and Procedures.</a:t>
            </a:r>
          </a:p>
          <a:p>
            <a:pPr marL="964939" lvl="1" indent="-482469">
              <a:lnSpc>
                <a:spcPts val="6257"/>
              </a:lnSpc>
              <a:buFont typeface="Arial"/>
              <a:buChar char="•"/>
            </a:pPr>
            <a:r>
              <a:rPr lang="en-US" sz="4469" spc="-44">
                <a:solidFill>
                  <a:srgbClr val="000000"/>
                </a:solidFill>
                <a:latin typeface="Proxima Nova"/>
              </a:rPr>
              <a:t>Developing and Implementing Policies and Procedures.</a:t>
            </a:r>
          </a:p>
          <a:p>
            <a:pPr marL="964939" lvl="1" indent="-482469">
              <a:lnSpc>
                <a:spcPts val="6257"/>
              </a:lnSpc>
              <a:buFont typeface="Arial"/>
              <a:buChar char="•"/>
            </a:pPr>
            <a:r>
              <a:rPr lang="en-US" sz="4469" spc="-44">
                <a:solidFill>
                  <a:srgbClr val="000000"/>
                </a:solidFill>
                <a:latin typeface="Proxima Nova"/>
              </a:rPr>
              <a:t>Policy Implementation and Monitoring.</a:t>
            </a:r>
          </a:p>
          <a:p>
            <a:pPr marL="964939" lvl="1" indent="-482469">
              <a:lnSpc>
                <a:spcPts val="6257"/>
              </a:lnSpc>
              <a:buFont typeface="Arial"/>
              <a:buChar char="•"/>
            </a:pPr>
            <a:r>
              <a:rPr lang="en-US" sz="4469" spc="-44">
                <a:solidFill>
                  <a:srgbClr val="000000"/>
                </a:solidFill>
                <a:latin typeface="Proxima Nova"/>
              </a:rPr>
              <a:t>Policy Enforcement and Consequences.</a:t>
            </a:r>
          </a:p>
          <a:p>
            <a:pPr marL="964939" lvl="1" indent="-482469" algn="l">
              <a:lnSpc>
                <a:spcPts val="6257"/>
              </a:lnSpc>
              <a:buFont typeface="Arial"/>
              <a:buChar char="•"/>
            </a:pPr>
            <a:r>
              <a:rPr lang="en-US" sz="4469" spc="-44">
                <a:solidFill>
                  <a:srgbClr val="000000"/>
                </a:solidFill>
                <a:latin typeface="Proxima Nova"/>
              </a:rPr>
              <a:t>Policy Governance and Review Board.</a:t>
            </a:r>
          </a:p>
        </p:txBody>
      </p:sp>
      <p:sp>
        <p:nvSpPr>
          <p:cNvPr id="3" name="Freeform 3"/>
          <p:cNvSpPr/>
          <p:nvPr/>
        </p:nvSpPr>
        <p:spPr>
          <a:xfrm>
            <a:off x="14980845" y="2927291"/>
            <a:ext cx="2630228" cy="2714119"/>
          </a:xfrm>
          <a:custGeom>
            <a:avLst/>
            <a:gdLst/>
            <a:ahLst/>
            <a:cxnLst/>
            <a:rect l="l" t="t" r="r" b="b"/>
            <a:pathLst>
              <a:path w="2630228" h="2714119">
                <a:moveTo>
                  <a:pt x="0" y="0"/>
                </a:moveTo>
                <a:lnTo>
                  <a:pt x="2630227" y="0"/>
                </a:lnTo>
                <a:lnTo>
                  <a:pt x="2630227" y="2714119"/>
                </a:lnTo>
                <a:lnTo>
                  <a:pt x="0" y="2714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307155" y="1295400"/>
            <a:ext cx="11673689" cy="1133981"/>
          </a:xfrm>
          <a:prstGeom prst="rect">
            <a:avLst/>
          </a:prstGeom>
        </p:spPr>
        <p:txBody>
          <a:bodyPr lIns="0" tIns="0" rIns="0" bIns="0" rtlCol="0" anchor="t">
            <a:spAutoFit/>
          </a:bodyPr>
          <a:lstStyle/>
          <a:p>
            <a:pPr marL="0" lvl="0" indent="0" algn="l">
              <a:lnSpc>
                <a:spcPts val="8279"/>
              </a:lnSpc>
              <a:spcBef>
                <a:spcPct val="0"/>
              </a:spcBef>
            </a:pPr>
            <a:r>
              <a:rPr lang="en-US" sz="9199" spc="-91">
                <a:solidFill>
                  <a:srgbClr val="000000"/>
                </a:solidFill>
                <a:latin typeface="Dosis Semi Bold"/>
              </a:rPr>
              <a:t>TODAY YOU WILL LEARN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960636" y="452437"/>
            <a:ext cx="15258332" cy="1179810"/>
          </a:xfrm>
          <a:prstGeom prst="rect">
            <a:avLst/>
          </a:prstGeom>
        </p:spPr>
        <p:txBody>
          <a:bodyPr wrap="square" lIns="0" tIns="0" rIns="0" bIns="0" rtlCol="0" anchor="t">
            <a:spAutoFit/>
          </a:bodyPr>
          <a:lstStyle/>
          <a:p>
            <a:pPr>
              <a:lnSpc>
                <a:spcPts val="9240"/>
              </a:lnSpc>
              <a:spcBef>
                <a:spcPct val="0"/>
              </a:spcBef>
            </a:pPr>
            <a:r>
              <a:rPr lang="en-US" sz="7700" spc="-77">
                <a:solidFill>
                  <a:srgbClr val="000000"/>
                </a:solidFill>
                <a:latin typeface="Dosis Semi Bold"/>
              </a:rPr>
              <a:t>POLICY EXCEPTIONS AND DEVIATIONS</a:t>
            </a:r>
          </a:p>
        </p:txBody>
      </p:sp>
      <p:sp>
        <p:nvSpPr>
          <p:cNvPr id="3" name="TextBox 3"/>
          <p:cNvSpPr txBox="1"/>
          <p:nvPr/>
        </p:nvSpPr>
        <p:spPr>
          <a:xfrm>
            <a:off x="479555" y="1938514"/>
            <a:ext cx="16779745" cy="7600950"/>
          </a:xfrm>
          <a:prstGeom prst="rect">
            <a:avLst/>
          </a:prstGeom>
        </p:spPr>
        <p:txBody>
          <a:bodyPr lIns="0" tIns="0" rIns="0" bIns="0" rtlCol="0" anchor="t">
            <a:spAutoFit/>
          </a:bodyPr>
          <a:lstStyle/>
          <a:p>
            <a:pPr marL="636904" lvl="1" indent="-318452">
              <a:lnSpc>
                <a:spcPts val="3539"/>
              </a:lnSpc>
              <a:buFont typeface="Arial"/>
              <a:buChar char="•"/>
            </a:pPr>
            <a:r>
              <a:rPr lang="en-US" sz="2949" spc="-29">
                <a:solidFill>
                  <a:srgbClr val="000000"/>
                </a:solidFill>
                <a:latin typeface="DM Sans"/>
              </a:rPr>
              <a:t>Policy Exceptions: Define processes for requesting and approving exceptions to policy requirements.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Risk Management: Monitor and mitigate risks associated with policy exceptions to minimize potential negative impacts.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Compliance Considerations: Ensure that exceptions comply with applicable laws, regulations, and ethical standards.</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Communication: Communicate approved policy exceptions to relevant stakeholders to maintain transparency and consistency.</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Periodic Review: Regularly review policy exceptions to assess their continued relevance and necessity.</a:t>
            </a:r>
          </a:p>
          <a:p>
            <a:pPr>
              <a:lnSpc>
                <a:spcPts val="3539"/>
              </a:lnSpc>
            </a:pPr>
            <a:endParaRPr lang="en-US" sz="2949" spc="-29">
              <a:solidFill>
                <a:srgbClr val="000000"/>
              </a:solidFill>
              <a:latin typeface="DM Sans"/>
            </a:endParaRPr>
          </a:p>
          <a:p>
            <a:pPr marL="636904" lvl="1" indent="-318452">
              <a:lnSpc>
                <a:spcPts val="3539"/>
              </a:lnSpc>
              <a:buFont typeface="Arial"/>
              <a:buChar char="•"/>
            </a:pPr>
            <a:r>
              <a:rPr lang="en-US" sz="2949" spc="-29">
                <a:solidFill>
                  <a:srgbClr val="000000"/>
                </a:solidFill>
                <a:latin typeface="DM Sans"/>
              </a:rPr>
              <a:t>Continuous Improvement: Use insights from exceptions to refine policies and procedures and enhance their effectiveness.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1028700" y="782989"/>
            <a:ext cx="3115667" cy="1162050"/>
          </a:xfrm>
          <a:prstGeom prst="rect">
            <a:avLst/>
          </a:prstGeom>
        </p:spPr>
        <p:txBody>
          <a:bodyPr lIns="0" tIns="0" rIns="0" bIns="0" rtlCol="0" anchor="t">
            <a:spAutoFit/>
          </a:bodyPr>
          <a:lstStyle/>
          <a:p>
            <a:pPr>
              <a:lnSpc>
                <a:spcPts val="9240"/>
              </a:lnSpc>
              <a:spcBef>
                <a:spcPct val="0"/>
              </a:spcBef>
            </a:pPr>
            <a:r>
              <a:rPr lang="en-US" sz="7700" spc="-77">
                <a:solidFill>
                  <a:srgbClr val="000000"/>
                </a:solidFill>
                <a:latin typeface="Dosis Semi Bold"/>
              </a:rPr>
              <a:t>Q AND A</a:t>
            </a:r>
          </a:p>
        </p:txBody>
      </p:sp>
      <p:sp>
        <p:nvSpPr>
          <p:cNvPr id="3" name="TextBox 3"/>
          <p:cNvSpPr txBox="1"/>
          <p:nvPr/>
        </p:nvSpPr>
        <p:spPr>
          <a:xfrm>
            <a:off x="541425" y="2360920"/>
            <a:ext cx="17746575" cy="8010525"/>
          </a:xfrm>
          <a:prstGeom prst="rect">
            <a:avLst/>
          </a:prstGeom>
        </p:spPr>
        <p:txBody>
          <a:bodyPr lIns="0" tIns="0" rIns="0" bIns="0" rtlCol="0" anchor="t">
            <a:spAutoFit/>
          </a:bodyPr>
          <a:lstStyle/>
          <a:p>
            <a:pPr marL="761140" lvl="1" indent="-380570">
              <a:lnSpc>
                <a:spcPts val="4230"/>
              </a:lnSpc>
              <a:buFont typeface="Arial"/>
              <a:buChar char="•"/>
            </a:pPr>
            <a:r>
              <a:rPr lang="en-US" sz="3525" spc="-35">
                <a:solidFill>
                  <a:srgbClr val="000000"/>
                </a:solidFill>
                <a:latin typeface="DM Sans"/>
              </a:rPr>
              <a:t>What is the purpose of having policies and procedures in an organization?</a:t>
            </a:r>
          </a:p>
          <a:p>
            <a:pPr>
              <a:lnSpc>
                <a:spcPts val="4230"/>
              </a:lnSpc>
            </a:pPr>
            <a:endParaRPr lang="en-US" sz="3525" spc="-35">
              <a:solidFill>
                <a:srgbClr val="000000"/>
              </a:solidFill>
              <a:latin typeface="DM Sans"/>
            </a:endParaRPr>
          </a:p>
          <a:p>
            <a:pPr marL="761140" lvl="1" indent="-380570">
              <a:lnSpc>
                <a:spcPts val="4230"/>
              </a:lnSpc>
              <a:buFont typeface="Arial"/>
              <a:buChar char="•"/>
            </a:pPr>
            <a:r>
              <a:rPr lang="en-US" sz="3525" spc="-35">
                <a:solidFill>
                  <a:srgbClr val="000000"/>
                </a:solidFill>
                <a:latin typeface="DM Sans"/>
              </a:rPr>
              <a:t>How do policies and procedures contribute to maintaining consistency in decision-making and actions?</a:t>
            </a:r>
          </a:p>
          <a:p>
            <a:pPr>
              <a:lnSpc>
                <a:spcPts val="4230"/>
              </a:lnSpc>
            </a:pPr>
            <a:endParaRPr lang="en-US" sz="3525" spc="-35">
              <a:solidFill>
                <a:srgbClr val="000000"/>
              </a:solidFill>
              <a:latin typeface="DM Sans"/>
            </a:endParaRPr>
          </a:p>
          <a:p>
            <a:pPr marL="761140" lvl="1" indent="-380570">
              <a:lnSpc>
                <a:spcPts val="4230"/>
              </a:lnSpc>
              <a:buFont typeface="Arial"/>
              <a:buChar char="•"/>
            </a:pPr>
            <a:r>
              <a:rPr lang="en-US" sz="3525" spc="-35">
                <a:solidFill>
                  <a:srgbClr val="000000"/>
                </a:solidFill>
                <a:latin typeface="DM Sans"/>
              </a:rPr>
              <a:t>What are some potential risks of not having well-defined policies and procedures in place?</a:t>
            </a:r>
          </a:p>
          <a:p>
            <a:pPr>
              <a:lnSpc>
                <a:spcPts val="4230"/>
              </a:lnSpc>
            </a:pPr>
            <a:endParaRPr lang="en-US" sz="3525" spc="-35">
              <a:solidFill>
                <a:srgbClr val="000000"/>
              </a:solidFill>
              <a:latin typeface="DM Sans"/>
            </a:endParaRPr>
          </a:p>
          <a:p>
            <a:pPr marL="761140" lvl="1" indent="-380570">
              <a:lnSpc>
                <a:spcPts val="4230"/>
              </a:lnSpc>
              <a:buFont typeface="Arial"/>
              <a:buChar char="•"/>
            </a:pPr>
            <a:r>
              <a:rPr lang="en-US" sz="3525" spc="-35">
                <a:solidFill>
                  <a:srgbClr val="000000"/>
                </a:solidFill>
                <a:latin typeface="DM Sans"/>
              </a:rPr>
              <a:t>What strategies can organizations use to ensure effective communication and awareness of policies and procedures among employees?</a:t>
            </a:r>
          </a:p>
          <a:p>
            <a:pPr>
              <a:lnSpc>
                <a:spcPts val="4230"/>
              </a:lnSpc>
            </a:pPr>
            <a:endParaRPr lang="en-US" sz="3525" spc="-35">
              <a:solidFill>
                <a:srgbClr val="000000"/>
              </a:solidFill>
              <a:latin typeface="DM Sans"/>
            </a:endParaRPr>
          </a:p>
          <a:p>
            <a:pPr marL="761140" lvl="1" indent="-380570">
              <a:lnSpc>
                <a:spcPts val="4230"/>
              </a:lnSpc>
              <a:buFont typeface="Arial"/>
              <a:buChar char="•"/>
            </a:pPr>
            <a:r>
              <a:rPr lang="en-US" sz="3525" spc="-35">
                <a:solidFill>
                  <a:srgbClr val="000000"/>
                </a:solidFill>
                <a:latin typeface="DM Sans"/>
              </a:rPr>
              <a:t>How can policies and procedures help organizations comply with legal and regulatory requirements?</a:t>
            </a:r>
          </a:p>
          <a:p>
            <a:pPr>
              <a:lnSpc>
                <a:spcPts val="4230"/>
              </a:lnSpc>
            </a:pPr>
            <a:endParaRPr lang="en-US" sz="3525" spc="-35">
              <a:solidFill>
                <a:srgbClr val="000000"/>
              </a:solidFill>
              <a:latin typeface="DM Sans"/>
            </a:endParaRPr>
          </a:p>
          <a:p>
            <a:pPr>
              <a:lnSpc>
                <a:spcPts val="4230"/>
              </a:lnSpc>
            </a:pPr>
            <a:endParaRPr lang="en-US" sz="3525" spc="-35">
              <a:solidFill>
                <a:srgbClr val="000000"/>
              </a:solidFill>
              <a:latin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1028700" y="782989"/>
            <a:ext cx="6213674" cy="1162050"/>
          </a:xfrm>
          <a:prstGeom prst="rect">
            <a:avLst/>
          </a:prstGeom>
        </p:spPr>
        <p:txBody>
          <a:bodyPr lIns="0" tIns="0" rIns="0" bIns="0" rtlCol="0" anchor="t">
            <a:spAutoFit/>
          </a:bodyPr>
          <a:lstStyle/>
          <a:p>
            <a:pPr>
              <a:lnSpc>
                <a:spcPts val="9240"/>
              </a:lnSpc>
              <a:spcBef>
                <a:spcPct val="0"/>
              </a:spcBef>
            </a:pPr>
            <a:r>
              <a:rPr lang="en-US" sz="7700" spc="-77">
                <a:solidFill>
                  <a:srgbClr val="000000"/>
                </a:solidFill>
                <a:latin typeface="Dosis Semi Bold"/>
              </a:rPr>
              <a:t>Q AND A (CONT.)</a:t>
            </a:r>
          </a:p>
        </p:txBody>
      </p:sp>
      <p:sp>
        <p:nvSpPr>
          <p:cNvPr id="3" name="TextBox 3"/>
          <p:cNvSpPr txBox="1"/>
          <p:nvPr/>
        </p:nvSpPr>
        <p:spPr>
          <a:xfrm>
            <a:off x="0" y="2214562"/>
            <a:ext cx="18288000" cy="6858000"/>
          </a:xfrm>
          <a:prstGeom prst="rect">
            <a:avLst/>
          </a:prstGeom>
        </p:spPr>
        <p:txBody>
          <a:bodyPr lIns="0" tIns="0" rIns="0" bIns="0" rtlCol="0" anchor="t">
            <a:spAutoFit/>
          </a:bodyPr>
          <a:lstStyle/>
          <a:p>
            <a:pPr marL="820416" lvl="1" indent="-410208">
              <a:lnSpc>
                <a:spcPts val="4559"/>
              </a:lnSpc>
              <a:buFont typeface="Arial"/>
              <a:buChar char="•"/>
            </a:pPr>
            <a:r>
              <a:rPr lang="en-US" sz="3799" spc="-37">
                <a:solidFill>
                  <a:srgbClr val="000000"/>
                </a:solidFill>
                <a:latin typeface="DM Sans"/>
              </a:rPr>
              <a:t>Have you ever encountered a situation where policies and procedures helped resolve a problem or guide decision-making? Can you share that experience?</a:t>
            </a:r>
          </a:p>
          <a:p>
            <a:pPr>
              <a:lnSpc>
                <a:spcPts val="4559"/>
              </a:lnSpc>
            </a:pPr>
            <a:endParaRPr lang="en-US" sz="3799" spc="-37">
              <a:solidFill>
                <a:srgbClr val="000000"/>
              </a:solidFill>
              <a:latin typeface="DM Sans"/>
            </a:endParaRPr>
          </a:p>
          <a:p>
            <a:pPr marL="820416" lvl="1" indent="-410208">
              <a:lnSpc>
                <a:spcPts val="4559"/>
              </a:lnSpc>
              <a:buFont typeface="Arial"/>
              <a:buChar char="•"/>
            </a:pPr>
            <a:r>
              <a:rPr lang="en-US" sz="3799" spc="-37">
                <a:solidFill>
                  <a:srgbClr val="000000"/>
                </a:solidFill>
                <a:latin typeface="DM Sans"/>
              </a:rPr>
              <a:t>Can you provide an example of a policy or procedure that you find particularly useful in your role or department?</a:t>
            </a:r>
          </a:p>
          <a:p>
            <a:pPr>
              <a:lnSpc>
                <a:spcPts val="4559"/>
              </a:lnSpc>
            </a:pPr>
            <a:endParaRPr lang="en-US" sz="3799" spc="-37">
              <a:solidFill>
                <a:srgbClr val="000000"/>
              </a:solidFill>
              <a:latin typeface="DM Sans"/>
            </a:endParaRPr>
          </a:p>
          <a:p>
            <a:pPr marL="820416" lvl="1" indent="-410208">
              <a:lnSpc>
                <a:spcPts val="4559"/>
              </a:lnSpc>
              <a:buFont typeface="Arial"/>
              <a:buChar char="•"/>
            </a:pPr>
            <a:r>
              <a:rPr lang="en-US" sz="3799" spc="-37">
                <a:solidFill>
                  <a:srgbClr val="000000"/>
                </a:solidFill>
                <a:latin typeface="DM Sans"/>
              </a:rPr>
              <a:t>How do you ensure that new employees are familiarized with the relevant policies and procedures during their onboarding process?</a:t>
            </a:r>
          </a:p>
          <a:p>
            <a:pPr>
              <a:lnSpc>
                <a:spcPts val="4559"/>
              </a:lnSpc>
            </a:pPr>
            <a:endParaRPr lang="en-US" sz="3799" spc="-37">
              <a:solidFill>
                <a:srgbClr val="000000"/>
              </a:solidFill>
              <a:latin typeface="DM Sans"/>
            </a:endParaRPr>
          </a:p>
          <a:p>
            <a:pPr marL="820416" lvl="1" indent="-410208">
              <a:lnSpc>
                <a:spcPts val="4559"/>
              </a:lnSpc>
              <a:buFont typeface="Arial"/>
              <a:buChar char="•"/>
            </a:pPr>
            <a:r>
              <a:rPr lang="en-US" sz="3799" spc="-37">
                <a:solidFill>
                  <a:srgbClr val="000000"/>
                </a:solidFill>
                <a:latin typeface="DM Sans"/>
              </a:rPr>
              <a:t>How do you see policies and procedures contributing to a safer working environment in your organization?</a:t>
            </a:r>
          </a:p>
          <a:p>
            <a:pPr>
              <a:lnSpc>
                <a:spcPts val="4559"/>
              </a:lnSpc>
            </a:pPr>
            <a:endParaRPr lang="en-US" sz="3799" spc="-37">
              <a:solidFill>
                <a:srgbClr val="000000"/>
              </a:solidFill>
              <a:latin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242771" y="1935514"/>
            <a:ext cx="14990045" cy="7296150"/>
          </a:xfrm>
          <a:prstGeom prst="rect">
            <a:avLst/>
          </a:prstGeom>
        </p:spPr>
        <p:txBody>
          <a:bodyPr lIns="0" tIns="0" rIns="0" bIns="0" rtlCol="0" anchor="t">
            <a:spAutoFit/>
          </a:bodyPr>
          <a:lstStyle/>
          <a:p>
            <a:pPr marL="690879" lvl="1" indent="-345439">
              <a:lnSpc>
                <a:spcPts val="3839"/>
              </a:lnSpc>
              <a:buFont typeface="Arial"/>
              <a:buChar char="•"/>
            </a:pPr>
            <a:r>
              <a:rPr lang="en-US" sz="3199" spc="-31">
                <a:solidFill>
                  <a:srgbClr val="000000"/>
                </a:solidFill>
                <a:latin typeface="DM Sans"/>
              </a:rPr>
              <a:t>Define Policy Ownership: Clarify the concept of policy ownership and its importance in policy management.</a:t>
            </a:r>
          </a:p>
          <a:p>
            <a:pPr>
              <a:lnSpc>
                <a:spcPts val="3839"/>
              </a:lnSpc>
            </a:pPr>
            <a:endParaRPr lang="en-US" sz="3199" spc="-31">
              <a:solidFill>
                <a:srgbClr val="000000"/>
              </a:solidFill>
              <a:latin typeface="DM Sans"/>
            </a:endParaRPr>
          </a:p>
          <a:p>
            <a:pPr marL="690879" lvl="1" indent="-345439">
              <a:lnSpc>
                <a:spcPts val="3839"/>
              </a:lnSpc>
              <a:buFont typeface="Arial"/>
              <a:buChar char="•"/>
            </a:pPr>
            <a:r>
              <a:rPr lang="en-US" sz="3199" spc="-31">
                <a:solidFill>
                  <a:srgbClr val="000000"/>
                </a:solidFill>
                <a:latin typeface="DM Sans"/>
              </a:rPr>
              <a:t>Assign policy owners for each policy within the organization.</a:t>
            </a:r>
          </a:p>
          <a:p>
            <a:pPr>
              <a:lnSpc>
                <a:spcPts val="3839"/>
              </a:lnSpc>
            </a:pPr>
            <a:endParaRPr lang="en-US" sz="3199" spc="-31">
              <a:solidFill>
                <a:srgbClr val="000000"/>
              </a:solidFill>
              <a:latin typeface="DM Sans"/>
            </a:endParaRPr>
          </a:p>
          <a:p>
            <a:pPr marL="690879" lvl="1" indent="-345439">
              <a:lnSpc>
                <a:spcPts val="3839"/>
              </a:lnSpc>
              <a:buFont typeface="Arial"/>
              <a:buChar char="•"/>
            </a:pPr>
            <a:r>
              <a:rPr lang="en-US" sz="3199" spc="-31">
                <a:solidFill>
                  <a:srgbClr val="000000"/>
                </a:solidFill>
                <a:latin typeface="DM Sans"/>
              </a:rPr>
              <a:t>Clearly define the roles and responsibilities of policy owners, including policy development, maintenance, and updates.</a:t>
            </a:r>
          </a:p>
          <a:p>
            <a:pPr>
              <a:lnSpc>
                <a:spcPts val="3839"/>
              </a:lnSpc>
            </a:pPr>
            <a:endParaRPr lang="en-US" sz="3199" spc="-31">
              <a:solidFill>
                <a:srgbClr val="000000"/>
              </a:solidFill>
              <a:latin typeface="DM Sans"/>
            </a:endParaRPr>
          </a:p>
          <a:p>
            <a:pPr marL="690879" lvl="1" indent="-345439">
              <a:lnSpc>
                <a:spcPts val="3839"/>
              </a:lnSpc>
              <a:buFont typeface="Arial"/>
              <a:buChar char="•"/>
            </a:pPr>
            <a:r>
              <a:rPr lang="en-US" sz="3199" spc="-31">
                <a:solidFill>
                  <a:srgbClr val="000000"/>
                </a:solidFill>
                <a:latin typeface="DM Sans"/>
              </a:rPr>
              <a:t> Encourage collaboration between policy owners and relevant stakeholders to ensure policy effectiveness and alignment with organizational goals.</a:t>
            </a:r>
          </a:p>
          <a:p>
            <a:pPr>
              <a:lnSpc>
                <a:spcPts val="3839"/>
              </a:lnSpc>
            </a:pPr>
            <a:endParaRPr lang="en-US" sz="3199" spc="-31">
              <a:solidFill>
                <a:srgbClr val="000000"/>
              </a:solidFill>
              <a:latin typeface="DM Sans"/>
            </a:endParaRPr>
          </a:p>
          <a:p>
            <a:pPr marL="690879" lvl="1" indent="-345439">
              <a:lnSpc>
                <a:spcPts val="3839"/>
              </a:lnSpc>
              <a:buFont typeface="Arial"/>
              <a:buChar char="•"/>
            </a:pPr>
            <a:r>
              <a:rPr lang="en-US" sz="3199" spc="-31">
                <a:solidFill>
                  <a:srgbClr val="000000"/>
                </a:solidFill>
                <a:latin typeface="DM Sans"/>
              </a:rPr>
              <a:t>Highlight the need for effective communication and coordination between policy owners and stakeholders to ensure policy understanding and compliance.</a:t>
            </a:r>
          </a:p>
          <a:p>
            <a:pPr>
              <a:lnSpc>
                <a:spcPts val="3839"/>
              </a:lnSpc>
            </a:pPr>
            <a:endParaRPr lang="en-US" sz="3199" spc="-31">
              <a:solidFill>
                <a:srgbClr val="000000"/>
              </a:solidFill>
              <a:latin typeface="DM Sans"/>
            </a:endParaRPr>
          </a:p>
        </p:txBody>
      </p:sp>
      <p:sp>
        <p:nvSpPr>
          <p:cNvPr id="3" name="Freeform 3"/>
          <p:cNvSpPr/>
          <p:nvPr/>
        </p:nvSpPr>
        <p:spPr>
          <a:xfrm>
            <a:off x="14765672" y="3723468"/>
            <a:ext cx="3112399" cy="2840064"/>
          </a:xfrm>
          <a:custGeom>
            <a:avLst/>
            <a:gdLst/>
            <a:ahLst/>
            <a:cxnLst/>
            <a:rect l="l" t="t" r="r" b="b"/>
            <a:pathLst>
              <a:path w="3112399" h="2840064">
                <a:moveTo>
                  <a:pt x="0" y="0"/>
                </a:moveTo>
                <a:lnTo>
                  <a:pt x="3112399" y="0"/>
                </a:lnTo>
                <a:lnTo>
                  <a:pt x="3112399" y="2840064"/>
                </a:lnTo>
                <a:lnTo>
                  <a:pt x="0" y="2840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89867" y="755447"/>
            <a:ext cx="17123878" cy="1179810"/>
          </a:xfrm>
          <a:prstGeom prst="rect">
            <a:avLst/>
          </a:prstGeom>
        </p:spPr>
        <p:txBody>
          <a:bodyPr wrap="square" lIns="0" tIns="0" rIns="0" bIns="0" rtlCol="0" anchor="t">
            <a:spAutoFit/>
          </a:bodyPr>
          <a:lstStyle/>
          <a:p>
            <a:pPr>
              <a:lnSpc>
                <a:spcPts val="9240"/>
              </a:lnSpc>
              <a:spcBef>
                <a:spcPct val="0"/>
              </a:spcBef>
            </a:pPr>
            <a:r>
              <a:rPr lang="en-US" sz="7700" spc="-77">
                <a:solidFill>
                  <a:srgbClr val="000000"/>
                </a:solidFill>
                <a:latin typeface="Dosis Semi Bold"/>
              </a:rPr>
              <a:t> POLICY OWNERSHIP AND RESPONSIBILITY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7195828" y="2394442"/>
            <a:ext cx="3896343" cy="3696490"/>
          </a:xfrm>
          <a:custGeom>
            <a:avLst/>
            <a:gdLst/>
            <a:ahLst/>
            <a:cxnLst/>
            <a:rect l="l" t="t" r="r" b="b"/>
            <a:pathLst>
              <a:path w="3896343" h="3696490">
                <a:moveTo>
                  <a:pt x="0" y="0"/>
                </a:moveTo>
                <a:lnTo>
                  <a:pt x="3896344" y="0"/>
                </a:lnTo>
                <a:lnTo>
                  <a:pt x="3896344" y="3696490"/>
                </a:lnTo>
                <a:lnTo>
                  <a:pt x="0" y="3696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966815" y="1967188"/>
            <a:ext cx="4354369" cy="4114800"/>
          </a:xfrm>
          <a:custGeom>
            <a:avLst/>
            <a:gdLst/>
            <a:ahLst/>
            <a:cxnLst/>
            <a:rect l="l" t="t" r="r" b="b"/>
            <a:pathLst>
              <a:path w="4354369" h="4114800">
                <a:moveTo>
                  <a:pt x="0" y="0"/>
                </a:moveTo>
                <a:lnTo>
                  <a:pt x="4354370" y="0"/>
                </a:lnTo>
                <a:lnTo>
                  <a:pt x="43543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623540" y="6081988"/>
            <a:ext cx="9040921" cy="1664999"/>
          </a:xfrm>
          <a:prstGeom prst="rect">
            <a:avLst/>
          </a:prstGeom>
        </p:spPr>
        <p:txBody>
          <a:bodyPr lIns="0" tIns="0" rIns="0" bIns="0" rtlCol="0" anchor="t">
            <a:spAutoFit/>
          </a:bodyPr>
          <a:lstStyle/>
          <a:p>
            <a:pPr algn="ctr">
              <a:lnSpc>
                <a:spcPts val="13131"/>
              </a:lnSpc>
            </a:pPr>
            <a:r>
              <a:rPr lang="en-US" sz="10942" spc="-109">
                <a:solidFill>
                  <a:srgbClr val="000000"/>
                </a:solidFill>
                <a:latin typeface="Dosis Semi Bold"/>
              </a:rPr>
              <a:t>THANK YOU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6886443" y="4594006"/>
            <a:ext cx="3896343" cy="3696490"/>
          </a:xfrm>
          <a:custGeom>
            <a:avLst/>
            <a:gdLst/>
            <a:ahLst/>
            <a:cxnLst/>
            <a:rect l="l" t="t" r="r" b="b"/>
            <a:pathLst>
              <a:path w="3896343" h="3696490">
                <a:moveTo>
                  <a:pt x="0" y="0"/>
                </a:moveTo>
                <a:lnTo>
                  <a:pt x="3896343" y="0"/>
                </a:lnTo>
                <a:lnTo>
                  <a:pt x="3896343" y="3696490"/>
                </a:lnTo>
                <a:lnTo>
                  <a:pt x="0" y="3696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09262" y="4594006"/>
            <a:ext cx="2669477" cy="4114800"/>
          </a:xfrm>
          <a:custGeom>
            <a:avLst/>
            <a:gdLst/>
            <a:ahLst/>
            <a:cxnLst/>
            <a:rect l="l" t="t" r="r" b="b"/>
            <a:pathLst>
              <a:path w="2669477" h="4114800">
                <a:moveTo>
                  <a:pt x="0" y="0"/>
                </a:moveTo>
                <a:lnTo>
                  <a:pt x="2669476" y="0"/>
                </a:lnTo>
                <a:lnTo>
                  <a:pt x="26694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623540" y="2200233"/>
            <a:ext cx="9040921" cy="1664999"/>
          </a:xfrm>
          <a:prstGeom prst="rect">
            <a:avLst/>
          </a:prstGeom>
        </p:spPr>
        <p:txBody>
          <a:bodyPr lIns="0" tIns="0" rIns="0" bIns="0" rtlCol="0" anchor="t">
            <a:spAutoFit/>
          </a:bodyPr>
          <a:lstStyle/>
          <a:p>
            <a:pPr algn="ctr">
              <a:lnSpc>
                <a:spcPts val="13131"/>
              </a:lnSpc>
            </a:pPr>
            <a:r>
              <a:rPr lang="en-US" sz="10942" spc="-109">
                <a:solidFill>
                  <a:srgbClr val="000000"/>
                </a:solidFill>
                <a:latin typeface="Dosis Semi Bo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1288112" y="2953750"/>
            <a:ext cx="13559636" cy="6287278"/>
          </a:xfrm>
          <a:prstGeom prst="rect">
            <a:avLst/>
          </a:prstGeom>
        </p:spPr>
        <p:txBody>
          <a:bodyPr lIns="0" tIns="0" rIns="0" bIns="0" rtlCol="0" anchor="t">
            <a:spAutoFit/>
          </a:bodyPr>
          <a:lstStyle/>
          <a:p>
            <a:pPr marL="964939" lvl="1" indent="-482469" algn="just">
              <a:lnSpc>
                <a:spcPts val="6257"/>
              </a:lnSpc>
              <a:buFont typeface="Arial"/>
              <a:buChar char="•"/>
            </a:pPr>
            <a:r>
              <a:rPr lang="en-US" sz="4469" spc="-44">
                <a:solidFill>
                  <a:srgbClr val="000000"/>
                </a:solidFill>
                <a:latin typeface="Proxima Nova"/>
              </a:rPr>
              <a:t>Policy Communication Strategies.</a:t>
            </a:r>
          </a:p>
          <a:p>
            <a:pPr marL="964939" lvl="1" indent="-482469" algn="just">
              <a:lnSpc>
                <a:spcPts val="6257"/>
              </a:lnSpc>
              <a:buFont typeface="Arial"/>
              <a:buChar char="•"/>
            </a:pPr>
            <a:r>
              <a:rPr lang="en-US" sz="4469" spc="-44">
                <a:solidFill>
                  <a:srgbClr val="000000"/>
                </a:solidFill>
                <a:latin typeface="Proxima Nova"/>
              </a:rPr>
              <a:t>How to Use Policies and Procedures.</a:t>
            </a:r>
          </a:p>
          <a:p>
            <a:pPr marL="964939" lvl="1" indent="-482469" algn="just">
              <a:lnSpc>
                <a:spcPts val="6257"/>
              </a:lnSpc>
              <a:buFont typeface="Arial"/>
              <a:buChar char="•"/>
            </a:pPr>
            <a:r>
              <a:rPr lang="en-US" sz="4469" spc="-44">
                <a:solidFill>
                  <a:srgbClr val="000000"/>
                </a:solidFill>
                <a:latin typeface="Proxima Nova"/>
              </a:rPr>
              <a:t>Common Policies and Procedures.</a:t>
            </a:r>
          </a:p>
          <a:p>
            <a:pPr marL="964939" lvl="1" indent="-482469" algn="just">
              <a:lnSpc>
                <a:spcPts val="6257"/>
              </a:lnSpc>
              <a:buFont typeface="Arial"/>
              <a:buChar char="•"/>
            </a:pPr>
            <a:r>
              <a:rPr lang="en-US" sz="4469" spc="-44">
                <a:solidFill>
                  <a:srgbClr val="000000"/>
                </a:solidFill>
                <a:latin typeface="Proxima Nova"/>
              </a:rPr>
              <a:t>Policy Review and Revision Process.</a:t>
            </a:r>
          </a:p>
          <a:p>
            <a:pPr marL="964939" lvl="1" indent="-482469" algn="just">
              <a:lnSpc>
                <a:spcPts val="6257"/>
              </a:lnSpc>
              <a:buFont typeface="Arial"/>
              <a:buChar char="•"/>
            </a:pPr>
            <a:r>
              <a:rPr lang="en-US" sz="4469" spc="-44">
                <a:solidFill>
                  <a:srgbClr val="000000"/>
                </a:solidFill>
                <a:latin typeface="Proxima Nova"/>
              </a:rPr>
              <a:t>Policy Documentation Repository and Accessibility.</a:t>
            </a:r>
          </a:p>
          <a:p>
            <a:pPr marL="964939" lvl="1" indent="-482469" algn="just">
              <a:lnSpc>
                <a:spcPts val="6257"/>
              </a:lnSpc>
              <a:buFont typeface="Arial"/>
              <a:buChar char="•"/>
            </a:pPr>
            <a:r>
              <a:rPr lang="en-US" sz="4469" spc="-44">
                <a:solidFill>
                  <a:srgbClr val="000000"/>
                </a:solidFill>
                <a:latin typeface="Proxima Nova"/>
              </a:rPr>
              <a:t>Policy Exceptions and Deviations.</a:t>
            </a:r>
          </a:p>
          <a:p>
            <a:pPr marL="964939" lvl="1" indent="-482469" algn="just">
              <a:lnSpc>
                <a:spcPts val="6257"/>
              </a:lnSpc>
              <a:buFont typeface="Arial"/>
              <a:buChar char="•"/>
            </a:pPr>
            <a:r>
              <a:rPr lang="en-US" sz="4469" spc="-44">
                <a:solidFill>
                  <a:srgbClr val="000000"/>
                </a:solidFill>
                <a:latin typeface="Proxima Nova"/>
              </a:rPr>
              <a:t>Why Policies and Procedures matter to a Company.</a:t>
            </a:r>
          </a:p>
          <a:p>
            <a:pPr marL="964939" lvl="1" indent="-482469" algn="just">
              <a:lnSpc>
                <a:spcPts val="6257"/>
              </a:lnSpc>
              <a:buFont typeface="Arial"/>
              <a:buChar char="•"/>
            </a:pPr>
            <a:r>
              <a:rPr lang="en-US" sz="4469" spc="-44">
                <a:solidFill>
                  <a:srgbClr val="000000"/>
                </a:solidFill>
                <a:latin typeface="Proxima Nova"/>
              </a:rPr>
              <a:t> Policy Ownership and Responsibility.</a:t>
            </a:r>
          </a:p>
        </p:txBody>
      </p:sp>
      <p:sp>
        <p:nvSpPr>
          <p:cNvPr id="3" name="Freeform 3"/>
          <p:cNvSpPr/>
          <p:nvPr/>
        </p:nvSpPr>
        <p:spPr>
          <a:xfrm>
            <a:off x="14050814" y="2429381"/>
            <a:ext cx="3208486" cy="3310820"/>
          </a:xfrm>
          <a:custGeom>
            <a:avLst/>
            <a:gdLst/>
            <a:ahLst/>
            <a:cxnLst/>
            <a:rect l="l" t="t" r="r" b="b"/>
            <a:pathLst>
              <a:path w="3208486" h="3310820">
                <a:moveTo>
                  <a:pt x="0" y="0"/>
                </a:moveTo>
                <a:lnTo>
                  <a:pt x="3208486" y="0"/>
                </a:lnTo>
                <a:lnTo>
                  <a:pt x="3208486" y="3310821"/>
                </a:lnTo>
                <a:lnTo>
                  <a:pt x="0" y="3310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88112" y="1295400"/>
            <a:ext cx="15711776" cy="1133981"/>
          </a:xfrm>
          <a:prstGeom prst="rect">
            <a:avLst/>
          </a:prstGeom>
        </p:spPr>
        <p:txBody>
          <a:bodyPr lIns="0" tIns="0" rIns="0" bIns="0" rtlCol="0" anchor="t">
            <a:spAutoFit/>
          </a:bodyPr>
          <a:lstStyle/>
          <a:p>
            <a:pPr marL="0" lvl="0" indent="0" algn="l">
              <a:lnSpc>
                <a:spcPts val="8279"/>
              </a:lnSpc>
              <a:spcBef>
                <a:spcPct val="0"/>
              </a:spcBef>
            </a:pPr>
            <a:r>
              <a:rPr lang="en-US" sz="9199" spc="-91">
                <a:solidFill>
                  <a:srgbClr val="000000"/>
                </a:solidFill>
                <a:latin typeface="Dosis Semi Bold"/>
              </a:rPr>
              <a:t>TODAY YOU WILL LEARN (CONTD.)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1737305" y="2521125"/>
            <a:ext cx="15521995" cy="5496703"/>
          </a:xfrm>
          <a:prstGeom prst="rect">
            <a:avLst/>
          </a:prstGeom>
        </p:spPr>
        <p:txBody>
          <a:bodyPr lIns="0" tIns="0" rIns="0" bIns="0" rtlCol="0" anchor="t">
            <a:spAutoFit/>
          </a:bodyPr>
          <a:lstStyle/>
          <a:p>
            <a:pPr marL="964939" lvl="1" indent="-482469" algn="just">
              <a:lnSpc>
                <a:spcPts val="6257"/>
              </a:lnSpc>
              <a:buFont typeface="Arial"/>
              <a:buChar char="•"/>
            </a:pPr>
            <a:r>
              <a:rPr lang="en-US" sz="4469" spc="-44">
                <a:solidFill>
                  <a:srgbClr val="000000"/>
                </a:solidFill>
                <a:latin typeface="Proxima Nova"/>
              </a:rPr>
              <a:t>To help participants understand why policies and procedures are important for organizations.</a:t>
            </a:r>
          </a:p>
          <a:p>
            <a:pPr marL="964939" lvl="1" indent="-482469" algn="just">
              <a:lnSpc>
                <a:spcPts val="6257"/>
              </a:lnSpc>
              <a:buFont typeface="Arial"/>
              <a:buChar char="•"/>
            </a:pPr>
            <a:r>
              <a:rPr lang="en-US" sz="4469" spc="-44">
                <a:solidFill>
                  <a:srgbClr val="000000"/>
                </a:solidFill>
                <a:latin typeface="Proxima Nova"/>
              </a:rPr>
              <a:t>To explain the basic definitions and concepts related to policies and procedures.</a:t>
            </a:r>
          </a:p>
          <a:p>
            <a:pPr marL="964939" lvl="1" indent="-482469" algn="just">
              <a:lnSpc>
                <a:spcPts val="6257"/>
              </a:lnSpc>
              <a:buFont typeface="Arial"/>
              <a:buChar char="•"/>
            </a:pPr>
            <a:r>
              <a:rPr lang="en-US" sz="4469" spc="-44">
                <a:solidFill>
                  <a:srgbClr val="000000"/>
                </a:solidFill>
                <a:latin typeface="Proxima Nova"/>
              </a:rPr>
              <a:t>To show the benefits of having clear and consistent policies and procedures, such as better communication, efficiency, and accountability.</a:t>
            </a:r>
          </a:p>
        </p:txBody>
      </p:sp>
      <p:sp>
        <p:nvSpPr>
          <p:cNvPr id="3" name="Freeform 3"/>
          <p:cNvSpPr/>
          <p:nvPr/>
        </p:nvSpPr>
        <p:spPr>
          <a:xfrm>
            <a:off x="14009269" y="7431101"/>
            <a:ext cx="2542398" cy="2542398"/>
          </a:xfrm>
          <a:custGeom>
            <a:avLst/>
            <a:gdLst/>
            <a:ahLst/>
            <a:cxnLst/>
            <a:rect l="l" t="t" r="r" b="b"/>
            <a:pathLst>
              <a:path w="2542398" h="2542398">
                <a:moveTo>
                  <a:pt x="0" y="0"/>
                </a:moveTo>
                <a:lnTo>
                  <a:pt x="2542398" y="0"/>
                </a:lnTo>
                <a:lnTo>
                  <a:pt x="2542398" y="2542398"/>
                </a:lnTo>
                <a:lnTo>
                  <a:pt x="0" y="2542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583706" y="1103977"/>
            <a:ext cx="6505273" cy="1133981"/>
          </a:xfrm>
          <a:prstGeom prst="rect">
            <a:avLst/>
          </a:prstGeom>
        </p:spPr>
        <p:txBody>
          <a:bodyPr lIns="0" tIns="0" rIns="0" bIns="0" rtlCol="0" anchor="t">
            <a:spAutoFit/>
          </a:bodyPr>
          <a:lstStyle/>
          <a:p>
            <a:pPr marL="0" lvl="0" indent="0" algn="l">
              <a:lnSpc>
                <a:spcPts val="8279"/>
              </a:lnSpc>
              <a:spcBef>
                <a:spcPct val="0"/>
              </a:spcBef>
            </a:pPr>
            <a:r>
              <a:rPr lang="en-US" sz="9199" spc="-91">
                <a:solidFill>
                  <a:srgbClr val="000000"/>
                </a:solidFill>
                <a:latin typeface="Dosis Semi Bold"/>
              </a:rPr>
              <a:t>OBJECTIVES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222181" y="2527502"/>
            <a:ext cx="11197932" cy="7483447"/>
          </a:xfrm>
          <a:prstGeom prst="rect">
            <a:avLst/>
          </a:prstGeom>
        </p:spPr>
        <p:txBody>
          <a:bodyPr lIns="0" tIns="0" rIns="0" bIns="0" rtlCol="0" anchor="t">
            <a:spAutoFit/>
          </a:bodyPr>
          <a:lstStyle/>
          <a:p>
            <a:pPr algn="just">
              <a:lnSpc>
                <a:spcPts val="3722"/>
              </a:lnSpc>
            </a:pPr>
            <a:r>
              <a:rPr lang="en-US" sz="2659" spc="-26">
                <a:solidFill>
                  <a:srgbClr val="000000"/>
                </a:solidFill>
                <a:latin typeface="Proxima Nova"/>
              </a:rPr>
              <a:t>Policies and procedures are important guiding principles in organizations. They provide a framework for decision-making and establish standards.</a:t>
            </a:r>
          </a:p>
          <a:p>
            <a:pPr marL="574098" lvl="1" indent="-287049" algn="just">
              <a:lnSpc>
                <a:spcPts val="3722"/>
              </a:lnSpc>
              <a:buFont typeface="Arial"/>
              <a:buChar char="•"/>
            </a:pPr>
            <a:r>
              <a:rPr lang="en-US" sz="2659" spc="-26">
                <a:solidFill>
                  <a:srgbClr val="000000"/>
                </a:solidFill>
                <a:latin typeface="Proxima Nova"/>
              </a:rPr>
              <a:t>Policies define the intent or principles guiding actions.</a:t>
            </a:r>
          </a:p>
          <a:p>
            <a:pPr marL="574098" lvl="1" indent="-287049" algn="just">
              <a:lnSpc>
                <a:spcPts val="3722"/>
              </a:lnSpc>
              <a:buFont typeface="Arial"/>
              <a:buChar char="•"/>
            </a:pPr>
            <a:r>
              <a:rPr lang="en-US" sz="2659" spc="-26">
                <a:solidFill>
                  <a:srgbClr val="000000"/>
                </a:solidFill>
                <a:latin typeface="Proxima Nova"/>
              </a:rPr>
              <a:t>Procedures outline step-by-step instructions for specific tasks or activities.</a:t>
            </a:r>
          </a:p>
          <a:p>
            <a:pPr marL="574098" lvl="1" indent="-287049" algn="just">
              <a:lnSpc>
                <a:spcPts val="3722"/>
              </a:lnSpc>
              <a:buFont typeface="Arial"/>
              <a:buChar char="•"/>
            </a:pPr>
            <a:r>
              <a:rPr lang="en-US" sz="2659" spc="-26">
                <a:solidFill>
                  <a:srgbClr val="000000"/>
                </a:solidFill>
                <a:latin typeface="Proxima Nova"/>
              </a:rPr>
              <a:t>The benefits of policies and procedures include consistency, compliance, efficiency, and accountability.</a:t>
            </a:r>
          </a:p>
          <a:p>
            <a:pPr marL="574098" lvl="1" indent="-287049" algn="just">
              <a:lnSpc>
                <a:spcPts val="3722"/>
              </a:lnSpc>
              <a:buFont typeface="Arial"/>
              <a:buChar char="•"/>
            </a:pPr>
            <a:r>
              <a:rPr lang="en-US" sz="2659" spc="-26">
                <a:solidFill>
                  <a:srgbClr val="000000"/>
                </a:solidFill>
                <a:latin typeface="Proxima Nova"/>
              </a:rPr>
              <a:t>Familiarizing yourself with policies and procedures is crucial for effective utilization.</a:t>
            </a:r>
          </a:p>
          <a:p>
            <a:pPr marL="574098" lvl="1" indent="-287049" algn="just">
              <a:lnSpc>
                <a:spcPts val="3722"/>
              </a:lnSpc>
              <a:buFont typeface="Arial"/>
              <a:buChar char="•"/>
            </a:pPr>
            <a:r>
              <a:rPr lang="en-US" sz="2659" spc="-26">
                <a:solidFill>
                  <a:srgbClr val="000000"/>
                </a:solidFill>
                <a:latin typeface="Proxima Nova"/>
              </a:rPr>
              <a:t>Adhering to policies and procedures promotes uniformity and clarity.</a:t>
            </a:r>
          </a:p>
          <a:p>
            <a:pPr marL="574098" lvl="1" indent="-287049" algn="just">
              <a:lnSpc>
                <a:spcPts val="3722"/>
              </a:lnSpc>
              <a:buFont typeface="Arial"/>
              <a:buChar char="•"/>
            </a:pPr>
            <a:r>
              <a:rPr lang="en-US" sz="2659" spc="-26">
                <a:solidFill>
                  <a:srgbClr val="000000"/>
                </a:solidFill>
                <a:latin typeface="Proxima Nova"/>
              </a:rPr>
              <a:t>Seek clarification when unsure about any aspect of a policy or procedure.</a:t>
            </a:r>
          </a:p>
          <a:p>
            <a:pPr marL="574098" lvl="1" indent="-287049" algn="just">
              <a:lnSpc>
                <a:spcPts val="3722"/>
              </a:lnSpc>
              <a:buFont typeface="Arial"/>
              <a:buChar char="•"/>
            </a:pPr>
            <a:r>
              <a:rPr lang="en-US" sz="2659" spc="-26">
                <a:solidFill>
                  <a:srgbClr val="000000"/>
                </a:solidFill>
                <a:latin typeface="Proxima Nova"/>
              </a:rPr>
              <a:t>Providing feedback on policies and procedures helps improve their effectiveness.</a:t>
            </a:r>
          </a:p>
          <a:p>
            <a:pPr marL="574098" lvl="1" indent="-287049" algn="just">
              <a:lnSpc>
                <a:spcPts val="3722"/>
              </a:lnSpc>
              <a:buFont typeface="Arial"/>
              <a:buChar char="•"/>
            </a:pPr>
            <a:r>
              <a:rPr lang="en-US" sz="2659" spc="-26">
                <a:solidFill>
                  <a:srgbClr val="000000"/>
                </a:solidFill>
                <a:latin typeface="Proxima Nova"/>
              </a:rPr>
              <a:t>Real-life case studies will be shared to illustrate the impact of policies and procedures.</a:t>
            </a:r>
          </a:p>
          <a:p>
            <a:pPr algn="just">
              <a:lnSpc>
                <a:spcPts val="3722"/>
              </a:lnSpc>
            </a:pPr>
            <a:endParaRPr lang="en-US" sz="2659" spc="-26">
              <a:solidFill>
                <a:srgbClr val="000000"/>
              </a:solidFill>
              <a:latin typeface="Proxima Nova"/>
            </a:endParaRPr>
          </a:p>
        </p:txBody>
      </p:sp>
      <p:sp>
        <p:nvSpPr>
          <p:cNvPr id="3" name="Freeform 3"/>
          <p:cNvSpPr/>
          <p:nvPr/>
        </p:nvSpPr>
        <p:spPr>
          <a:xfrm>
            <a:off x="13687326" y="2000546"/>
            <a:ext cx="3571974" cy="3142954"/>
          </a:xfrm>
          <a:custGeom>
            <a:avLst/>
            <a:gdLst/>
            <a:ahLst/>
            <a:cxnLst/>
            <a:rect l="l" t="t" r="r" b="b"/>
            <a:pathLst>
              <a:path w="3571974" h="3142954">
                <a:moveTo>
                  <a:pt x="0" y="0"/>
                </a:moveTo>
                <a:lnTo>
                  <a:pt x="3571974" y="0"/>
                </a:lnTo>
                <a:lnTo>
                  <a:pt x="3571974" y="3142954"/>
                </a:lnTo>
                <a:lnTo>
                  <a:pt x="0" y="3142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381116" y="1509749"/>
            <a:ext cx="5422936" cy="4079314"/>
          </a:xfrm>
          <a:custGeom>
            <a:avLst/>
            <a:gdLst/>
            <a:ahLst/>
            <a:cxnLst/>
            <a:rect l="l" t="t" r="r" b="b"/>
            <a:pathLst>
              <a:path w="5422936" h="4079314">
                <a:moveTo>
                  <a:pt x="0" y="0"/>
                </a:moveTo>
                <a:lnTo>
                  <a:pt x="5422936" y="0"/>
                </a:lnTo>
                <a:lnTo>
                  <a:pt x="5422936" y="4079314"/>
                </a:lnTo>
                <a:lnTo>
                  <a:pt x="0" y="4079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22181" y="63770"/>
            <a:ext cx="17037119" cy="2333625"/>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INTRODUCTION TO POLICIES AND PROCEDURES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7166661" y="2670861"/>
            <a:ext cx="10659373" cy="2170636"/>
          </a:xfrm>
          <a:custGeom>
            <a:avLst/>
            <a:gdLst/>
            <a:ahLst/>
            <a:cxnLst/>
            <a:rect l="l" t="t" r="r" b="b"/>
            <a:pathLst>
              <a:path w="10659373" h="2170636">
                <a:moveTo>
                  <a:pt x="0" y="0"/>
                </a:moveTo>
                <a:lnTo>
                  <a:pt x="10659374" y="0"/>
                </a:lnTo>
                <a:lnTo>
                  <a:pt x="10659374" y="2170636"/>
                </a:lnTo>
                <a:lnTo>
                  <a:pt x="0" y="21706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166661" y="2749820"/>
            <a:ext cx="10659373" cy="2012718"/>
            <a:chOff x="0" y="0"/>
            <a:chExt cx="2807407" cy="530099"/>
          </a:xfrm>
        </p:grpSpPr>
        <p:sp>
          <p:nvSpPr>
            <p:cNvPr id="4" name="Freeform 4"/>
            <p:cNvSpPr/>
            <p:nvPr/>
          </p:nvSpPr>
          <p:spPr>
            <a:xfrm>
              <a:off x="0" y="0"/>
              <a:ext cx="2807407" cy="530099"/>
            </a:xfrm>
            <a:custGeom>
              <a:avLst/>
              <a:gdLst/>
              <a:ahLst/>
              <a:cxnLst/>
              <a:rect l="l" t="t" r="r" b="b"/>
              <a:pathLst>
                <a:path w="2807407" h="530099">
                  <a:moveTo>
                    <a:pt x="16705" y="0"/>
                  </a:moveTo>
                  <a:lnTo>
                    <a:pt x="2790702" y="0"/>
                  </a:lnTo>
                  <a:cubicBezTo>
                    <a:pt x="2799928" y="0"/>
                    <a:pt x="2807407" y="7479"/>
                    <a:pt x="2807407" y="16705"/>
                  </a:cubicBezTo>
                  <a:lnTo>
                    <a:pt x="2807407" y="513394"/>
                  </a:lnTo>
                  <a:cubicBezTo>
                    <a:pt x="2807407" y="517824"/>
                    <a:pt x="2805647" y="522073"/>
                    <a:pt x="2802514" y="525206"/>
                  </a:cubicBezTo>
                  <a:cubicBezTo>
                    <a:pt x="2799381" y="528339"/>
                    <a:pt x="2795132" y="530099"/>
                    <a:pt x="2790702" y="530099"/>
                  </a:cubicBezTo>
                  <a:lnTo>
                    <a:pt x="16705" y="530099"/>
                  </a:lnTo>
                  <a:cubicBezTo>
                    <a:pt x="12275" y="530099"/>
                    <a:pt x="8026" y="528339"/>
                    <a:pt x="4893" y="525206"/>
                  </a:cubicBezTo>
                  <a:cubicBezTo>
                    <a:pt x="1760" y="522073"/>
                    <a:pt x="0" y="517824"/>
                    <a:pt x="0" y="513394"/>
                  </a:cubicBezTo>
                  <a:lnTo>
                    <a:pt x="0" y="16705"/>
                  </a:lnTo>
                  <a:cubicBezTo>
                    <a:pt x="0" y="12275"/>
                    <a:pt x="1760" y="8026"/>
                    <a:pt x="4893" y="4893"/>
                  </a:cubicBezTo>
                  <a:cubicBezTo>
                    <a:pt x="8026" y="1760"/>
                    <a:pt x="12275" y="0"/>
                    <a:pt x="16705" y="0"/>
                  </a:cubicBezTo>
                  <a:close/>
                </a:path>
              </a:pathLst>
            </a:custGeom>
            <a:solidFill>
              <a:srgbClr val="000000">
                <a:alpha val="0"/>
              </a:srgbClr>
            </a:solidFill>
            <a:ln w="76200">
              <a:solidFill>
                <a:srgbClr val="000000"/>
              </a:solidFill>
            </a:ln>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5039"/>
                </a:lnSpc>
              </a:pPr>
              <a:r>
                <a:rPr lang="en-US" sz="3599" spc="-35">
                  <a:solidFill>
                    <a:srgbClr val="000000"/>
                  </a:solidFill>
                  <a:latin typeface="Dosis Semi Bold"/>
                </a:rPr>
                <a:t>APPLIES TO ALL EMPLOYEES AND CONTRACTORS</a:t>
              </a:r>
            </a:p>
          </p:txBody>
        </p:sp>
      </p:grpSp>
      <p:sp>
        <p:nvSpPr>
          <p:cNvPr id="6" name="Freeform 6"/>
          <p:cNvSpPr/>
          <p:nvPr/>
        </p:nvSpPr>
        <p:spPr>
          <a:xfrm>
            <a:off x="9310502" y="5143500"/>
            <a:ext cx="6371693" cy="738188"/>
          </a:xfrm>
          <a:custGeom>
            <a:avLst/>
            <a:gdLst/>
            <a:ahLst/>
            <a:cxnLst/>
            <a:rect l="l" t="t" r="r" b="b"/>
            <a:pathLst>
              <a:path w="6371693" h="738188">
                <a:moveTo>
                  <a:pt x="0" y="0"/>
                </a:moveTo>
                <a:lnTo>
                  <a:pt x="6371693" y="0"/>
                </a:lnTo>
                <a:lnTo>
                  <a:pt x="6371693" y="738188"/>
                </a:lnTo>
                <a:lnTo>
                  <a:pt x="0" y="738188"/>
                </a:lnTo>
                <a:lnTo>
                  <a:pt x="0" y="0"/>
                </a:lnTo>
                <a:close/>
              </a:path>
            </a:pathLst>
          </a:custGeom>
          <a:blipFill>
            <a:blip r:embed="rId4">
              <a:extLst>
                <a:ext uri="{96DAC541-7B7A-43D3-8B79-37D633B846F1}">
                  <asvg:svgBlip xmlns:asvg="http://schemas.microsoft.com/office/drawing/2016/SVG/main" r:embed="rId5"/>
                </a:ext>
              </a:extLst>
            </a:blip>
            <a:stretch>
              <a:fillRect t="-457419"/>
            </a:stretch>
          </a:blipFill>
        </p:spPr>
      </p:sp>
      <p:sp>
        <p:nvSpPr>
          <p:cNvPr id="7" name="TextBox 7"/>
          <p:cNvSpPr txBox="1"/>
          <p:nvPr/>
        </p:nvSpPr>
        <p:spPr>
          <a:xfrm>
            <a:off x="333222" y="2692670"/>
            <a:ext cx="5852160" cy="4546243"/>
          </a:xfrm>
          <a:prstGeom prst="rect">
            <a:avLst/>
          </a:prstGeom>
        </p:spPr>
        <p:txBody>
          <a:bodyPr lIns="0" tIns="0" rIns="0" bIns="0" rtlCol="0" anchor="t">
            <a:spAutoFit/>
          </a:bodyPr>
          <a:lstStyle/>
          <a:p>
            <a:pPr algn="just">
              <a:lnSpc>
                <a:spcPts val="4569"/>
              </a:lnSpc>
            </a:pPr>
            <a:r>
              <a:rPr lang="en-US" sz="3264" spc="-32">
                <a:solidFill>
                  <a:srgbClr val="000000"/>
                </a:solidFill>
                <a:latin typeface="Proxima Nova"/>
              </a:rPr>
              <a:t>The scope of policies refers to the extent or range of areas that policies cover within an organization. It defines the boundaries and applicability of policies across different functions, departments, and levels of the organization.</a:t>
            </a:r>
          </a:p>
        </p:txBody>
      </p:sp>
      <p:sp>
        <p:nvSpPr>
          <p:cNvPr id="8" name="TextBox 8"/>
          <p:cNvSpPr txBox="1"/>
          <p:nvPr/>
        </p:nvSpPr>
        <p:spPr>
          <a:xfrm>
            <a:off x="333222" y="1038225"/>
            <a:ext cx="10665474" cy="1162050"/>
          </a:xfrm>
          <a:prstGeom prst="rect">
            <a:avLst/>
          </a:prstGeom>
        </p:spPr>
        <p:txBody>
          <a:bodyPr lIns="0" tIns="0" rIns="0" bIns="0" rtlCol="0" anchor="t">
            <a:spAutoFit/>
          </a:bodyPr>
          <a:lstStyle/>
          <a:p>
            <a:pPr>
              <a:lnSpc>
                <a:spcPts val="9240"/>
              </a:lnSpc>
            </a:pPr>
            <a:r>
              <a:rPr lang="en-US" sz="7700" spc="-77">
                <a:solidFill>
                  <a:srgbClr val="000000"/>
                </a:solidFill>
                <a:latin typeface="Dosis Semi Bold"/>
              </a:rPr>
              <a:t>SCOPE OF A POLICY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372393" y="1257300"/>
            <a:ext cx="17433829" cy="941071"/>
          </a:xfrm>
          <a:prstGeom prst="rect">
            <a:avLst/>
          </a:prstGeom>
        </p:spPr>
        <p:txBody>
          <a:bodyPr lIns="0" tIns="0" rIns="0" bIns="0" rtlCol="0" anchor="t">
            <a:spAutoFit/>
          </a:bodyPr>
          <a:lstStyle/>
          <a:p>
            <a:pPr>
              <a:lnSpc>
                <a:spcPts val="6930"/>
              </a:lnSpc>
            </a:pPr>
            <a:r>
              <a:rPr lang="en-US" sz="7700" spc="-77">
                <a:solidFill>
                  <a:srgbClr val="000000"/>
                </a:solidFill>
                <a:latin typeface="Dosis Semi Bold"/>
              </a:rPr>
              <a:t>IMPORTANCE OF POLICIES AND PROCEDURES</a:t>
            </a:r>
          </a:p>
        </p:txBody>
      </p:sp>
      <p:sp>
        <p:nvSpPr>
          <p:cNvPr id="3" name="TextBox 3"/>
          <p:cNvSpPr txBox="1"/>
          <p:nvPr/>
        </p:nvSpPr>
        <p:spPr>
          <a:xfrm>
            <a:off x="1028700" y="3177635"/>
            <a:ext cx="3856860" cy="861060"/>
          </a:xfrm>
          <a:prstGeom prst="rect">
            <a:avLst/>
          </a:prstGeom>
        </p:spPr>
        <p:txBody>
          <a:bodyPr lIns="0" tIns="0" rIns="0" bIns="0" rtlCol="0" anchor="t">
            <a:spAutoFit/>
          </a:bodyPr>
          <a:lstStyle/>
          <a:p>
            <a:pPr>
              <a:lnSpc>
                <a:spcPts val="3240"/>
              </a:lnSpc>
            </a:pPr>
            <a:r>
              <a:rPr lang="en-US" sz="3600" spc="-36">
                <a:solidFill>
                  <a:srgbClr val="000000"/>
                </a:solidFill>
                <a:latin typeface="Dosis Semi Bold"/>
              </a:rPr>
              <a:t>01.</a:t>
            </a:r>
          </a:p>
          <a:p>
            <a:pPr>
              <a:lnSpc>
                <a:spcPts val="3240"/>
              </a:lnSpc>
            </a:pPr>
            <a:r>
              <a:rPr lang="en-US" sz="3600" spc="-36">
                <a:solidFill>
                  <a:srgbClr val="000000"/>
                </a:solidFill>
                <a:latin typeface="Dosis Semi Bold"/>
              </a:rPr>
              <a:t>CONSISTENCY</a:t>
            </a:r>
          </a:p>
        </p:txBody>
      </p:sp>
      <p:sp>
        <p:nvSpPr>
          <p:cNvPr id="4" name="TextBox 4"/>
          <p:cNvSpPr txBox="1"/>
          <p:nvPr/>
        </p:nvSpPr>
        <p:spPr>
          <a:xfrm>
            <a:off x="5152260" y="3177635"/>
            <a:ext cx="3856860" cy="861060"/>
          </a:xfrm>
          <a:prstGeom prst="rect">
            <a:avLst/>
          </a:prstGeom>
        </p:spPr>
        <p:txBody>
          <a:bodyPr lIns="0" tIns="0" rIns="0" bIns="0" rtlCol="0" anchor="t">
            <a:spAutoFit/>
          </a:bodyPr>
          <a:lstStyle/>
          <a:p>
            <a:pPr>
              <a:lnSpc>
                <a:spcPts val="3240"/>
              </a:lnSpc>
            </a:pPr>
            <a:r>
              <a:rPr lang="en-US" sz="3600" spc="-36">
                <a:solidFill>
                  <a:srgbClr val="000000"/>
                </a:solidFill>
                <a:latin typeface="Dosis Semi Bold"/>
              </a:rPr>
              <a:t>02.</a:t>
            </a:r>
          </a:p>
          <a:p>
            <a:pPr>
              <a:lnSpc>
                <a:spcPts val="3240"/>
              </a:lnSpc>
            </a:pPr>
            <a:r>
              <a:rPr lang="en-US" sz="3600" spc="-36">
                <a:solidFill>
                  <a:srgbClr val="000000"/>
                </a:solidFill>
                <a:latin typeface="Dosis Semi Bold"/>
              </a:rPr>
              <a:t>COMPLIANCE</a:t>
            </a:r>
          </a:p>
        </p:txBody>
      </p:sp>
      <p:sp>
        <p:nvSpPr>
          <p:cNvPr id="5" name="TextBox 5"/>
          <p:cNvSpPr txBox="1"/>
          <p:nvPr/>
        </p:nvSpPr>
        <p:spPr>
          <a:xfrm>
            <a:off x="9275820" y="3177635"/>
            <a:ext cx="3856860" cy="861060"/>
          </a:xfrm>
          <a:prstGeom prst="rect">
            <a:avLst/>
          </a:prstGeom>
        </p:spPr>
        <p:txBody>
          <a:bodyPr lIns="0" tIns="0" rIns="0" bIns="0" rtlCol="0" anchor="t">
            <a:spAutoFit/>
          </a:bodyPr>
          <a:lstStyle/>
          <a:p>
            <a:pPr>
              <a:lnSpc>
                <a:spcPts val="3240"/>
              </a:lnSpc>
            </a:pPr>
            <a:r>
              <a:rPr lang="en-US" sz="3600" spc="-36">
                <a:solidFill>
                  <a:srgbClr val="000000"/>
                </a:solidFill>
                <a:latin typeface="Dosis Semi Bold"/>
              </a:rPr>
              <a:t>03.</a:t>
            </a:r>
          </a:p>
          <a:p>
            <a:pPr>
              <a:lnSpc>
                <a:spcPts val="3240"/>
              </a:lnSpc>
            </a:pPr>
            <a:r>
              <a:rPr lang="en-US" sz="3600" spc="-36">
                <a:solidFill>
                  <a:srgbClr val="000000"/>
                </a:solidFill>
                <a:latin typeface="Dosis Semi Bold"/>
              </a:rPr>
              <a:t>EFFICIENCY </a:t>
            </a:r>
          </a:p>
        </p:txBody>
      </p:sp>
      <p:sp>
        <p:nvSpPr>
          <p:cNvPr id="6" name="TextBox 6"/>
          <p:cNvSpPr txBox="1"/>
          <p:nvPr/>
        </p:nvSpPr>
        <p:spPr>
          <a:xfrm>
            <a:off x="13399381" y="3177635"/>
            <a:ext cx="3856860" cy="861060"/>
          </a:xfrm>
          <a:prstGeom prst="rect">
            <a:avLst/>
          </a:prstGeom>
        </p:spPr>
        <p:txBody>
          <a:bodyPr lIns="0" tIns="0" rIns="0" bIns="0" rtlCol="0" anchor="t">
            <a:spAutoFit/>
          </a:bodyPr>
          <a:lstStyle/>
          <a:p>
            <a:pPr>
              <a:lnSpc>
                <a:spcPts val="3240"/>
              </a:lnSpc>
            </a:pPr>
            <a:r>
              <a:rPr lang="en-US" sz="3600" spc="-36">
                <a:solidFill>
                  <a:srgbClr val="000000"/>
                </a:solidFill>
                <a:latin typeface="Dosis Semi Bold"/>
              </a:rPr>
              <a:t>04.</a:t>
            </a:r>
          </a:p>
          <a:p>
            <a:pPr>
              <a:lnSpc>
                <a:spcPts val="3240"/>
              </a:lnSpc>
            </a:pPr>
            <a:r>
              <a:rPr lang="en-US" sz="3600" spc="-36">
                <a:solidFill>
                  <a:srgbClr val="000000"/>
                </a:solidFill>
                <a:latin typeface="Dosis Semi Bold"/>
              </a:rPr>
              <a:t>MITIGATES RISKS</a:t>
            </a:r>
          </a:p>
        </p:txBody>
      </p:sp>
      <p:sp>
        <p:nvSpPr>
          <p:cNvPr id="7" name="TextBox 7"/>
          <p:cNvSpPr txBox="1"/>
          <p:nvPr/>
        </p:nvSpPr>
        <p:spPr>
          <a:xfrm>
            <a:off x="1028700" y="4153133"/>
            <a:ext cx="3856860" cy="3453130"/>
          </a:xfrm>
          <a:prstGeom prst="rect">
            <a:avLst/>
          </a:prstGeom>
        </p:spPr>
        <p:txBody>
          <a:bodyPr lIns="0" tIns="0" rIns="0" bIns="0" rtlCol="0" anchor="t">
            <a:spAutoFit/>
          </a:bodyPr>
          <a:lstStyle/>
          <a:p>
            <a:pPr>
              <a:lnSpc>
                <a:spcPts val="3919"/>
              </a:lnSpc>
            </a:pPr>
            <a:r>
              <a:rPr lang="en-US" sz="2799" spc="-27">
                <a:solidFill>
                  <a:srgbClr val="000000"/>
                </a:solidFill>
                <a:latin typeface="Proxima Nova"/>
              </a:rPr>
              <a:t>Policies and procedures provide a framework for consistency and clarity.</a:t>
            </a:r>
          </a:p>
          <a:p>
            <a:pPr>
              <a:lnSpc>
                <a:spcPts val="3919"/>
              </a:lnSpc>
            </a:pPr>
            <a:endParaRPr lang="en-US" sz="2799" spc="-27">
              <a:solidFill>
                <a:srgbClr val="000000"/>
              </a:solidFill>
              <a:latin typeface="Proxima Nova"/>
            </a:endParaRPr>
          </a:p>
          <a:p>
            <a:pPr>
              <a:lnSpc>
                <a:spcPts val="3919"/>
              </a:lnSpc>
            </a:pPr>
            <a:r>
              <a:rPr lang="en-US" sz="2799" spc="-27">
                <a:solidFill>
                  <a:srgbClr val="000000"/>
                </a:solidFill>
                <a:latin typeface="Proxima Nova"/>
              </a:rPr>
              <a:t>Establish clear expectations and guidelines for employees</a:t>
            </a:r>
          </a:p>
        </p:txBody>
      </p:sp>
      <p:sp>
        <p:nvSpPr>
          <p:cNvPr id="8" name="TextBox 8"/>
          <p:cNvSpPr txBox="1"/>
          <p:nvPr/>
        </p:nvSpPr>
        <p:spPr>
          <a:xfrm>
            <a:off x="5152260" y="4153133"/>
            <a:ext cx="3856860" cy="1471930"/>
          </a:xfrm>
          <a:prstGeom prst="rect">
            <a:avLst/>
          </a:prstGeom>
        </p:spPr>
        <p:txBody>
          <a:bodyPr lIns="0" tIns="0" rIns="0" bIns="0" rtlCol="0" anchor="t">
            <a:spAutoFit/>
          </a:bodyPr>
          <a:lstStyle/>
          <a:p>
            <a:pPr>
              <a:lnSpc>
                <a:spcPts val="3919"/>
              </a:lnSpc>
            </a:pPr>
            <a:r>
              <a:rPr lang="en-US" sz="2799" spc="-27">
                <a:solidFill>
                  <a:srgbClr val="000000"/>
                </a:solidFill>
                <a:latin typeface="Proxima Nova"/>
              </a:rPr>
              <a:t>Ensures compliance with legal and regulatory requirements.</a:t>
            </a:r>
          </a:p>
        </p:txBody>
      </p:sp>
      <p:sp>
        <p:nvSpPr>
          <p:cNvPr id="9" name="TextBox 9"/>
          <p:cNvSpPr txBox="1"/>
          <p:nvPr/>
        </p:nvSpPr>
        <p:spPr>
          <a:xfrm>
            <a:off x="9275820" y="4153133"/>
            <a:ext cx="3856860" cy="2957830"/>
          </a:xfrm>
          <a:prstGeom prst="rect">
            <a:avLst/>
          </a:prstGeom>
        </p:spPr>
        <p:txBody>
          <a:bodyPr lIns="0" tIns="0" rIns="0" bIns="0" rtlCol="0" anchor="t">
            <a:spAutoFit/>
          </a:bodyPr>
          <a:lstStyle/>
          <a:p>
            <a:pPr>
              <a:lnSpc>
                <a:spcPts val="3919"/>
              </a:lnSpc>
            </a:pPr>
            <a:r>
              <a:rPr lang="en-US" sz="2799" spc="-27">
                <a:solidFill>
                  <a:srgbClr val="000000"/>
                </a:solidFill>
                <a:latin typeface="Proxima Nova"/>
              </a:rPr>
              <a:t>Enhances operational efficiency and effectiveness.</a:t>
            </a:r>
          </a:p>
          <a:p>
            <a:pPr>
              <a:lnSpc>
                <a:spcPts val="3919"/>
              </a:lnSpc>
            </a:pPr>
            <a:endParaRPr lang="en-US" sz="2799" spc="-27">
              <a:solidFill>
                <a:srgbClr val="000000"/>
              </a:solidFill>
              <a:latin typeface="Proxima Nova"/>
            </a:endParaRPr>
          </a:p>
          <a:p>
            <a:pPr>
              <a:lnSpc>
                <a:spcPts val="3919"/>
              </a:lnSpc>
            </a:pPr>
            <a:r>
              <a:rPr lang="en-US" sz="2799" spc="-27">
                <a:solidFill>
                  <a:srgbClr val="000000"/>
                </a:solidFill>
                <a:latin typeface="Proxima Nova"/>
              </a:rPr>
              <a:t>They provide a roadmap for employees to follow.</a:t>
            </a:r>
          </a:p>
        </p:txBody>
      </p:sp>
      <p:sp>
        <p:nvSpPr>
          <p:cNvPr id="10" name="TextBox 10"/>
          <p:cNvSpPr txBox="1"/>
          <p:nvPr/>
        </p:nvSpPr>
        <p:spPr>
          <a:xfrm>
            <a:off x="13399381" y="4153133"/>
            <a:ext cx="3856860" cy="1471930"/>
          </a:xfrm>
          <a:prstGeom prst="rect">
            <a:avLst/>
          </a:prstGeom>
        </p:spPr>
        <p:txBody>
          <a:bodyPr lIns="0" tIns="0" rIns="0" bIns="0" rtlCol="0" anchor="t">
            <a:spAutoFit/>
          </a:bodyPr>
          <a:lstStyle/>
          <a:p>
            <a:pPr>
              <a:lnSpc>
                <a:spcPts val="3919"/>
              </a:lnSpc>
            </a:pPr>
            <a:r>
              <a:rPr lang="en-US" sz="2799" spc="-27">
                <a:solidFill>
                  <a:srgbClr val="000000"/>
                </a:solidFill>
                <a:latin typeface="Proxima Nova"/>
              </a:rPr>
              <a:t>Mitigates risks and promotes a safe working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Freeform 2"/>
          <p:cNvSpPr/>
          <p:nvPr/>
        </p:nvSpPr>
        <p:spPr>
          <a:xfrm>
            <a:off x="6830597" y="2175350"/>
            <a:ext cx="3995097" cy="4114800"/>
          </a:xfrm>
          <a:custGeom>
            <a:avLst/>
            <a:gdLst/>
            <a:ahLst/>
            <a:cxnLst/>
            <a:rect l="l" t="t" r="r" b="b"/>
            <a:pathLst>
              <a:path w="3995097" h="4114800">
                <a:moveTo>
                  <a:pt x="0" y="0"/>
                </a:moveTo>
                <a:lnTo>
                  <a:pt x="3995097" y="0"/>
                </a:lnTo>
                <a:lnTo>
                  <a:pt x="39950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83526" y="451707"/>
            <a:ext cx="5680959" cy="6657436"/>
          </a:xfrm>
          <a:custGeom>
            <a:avLst/>
            <a:gdLst/>
            <a:ahLst/>
            <a:cxnLst/>
            <a:rect l="l" t="t" r="r" b="b"/>
            <a:pathLst>
              <a:path w="5680959" h="6657436">
                <a:moveTo>
                  <a:pt x="0" y="0"/>
                </a:moveTo>
                <a:lnTo>
                  <a:pt x="5680959" y="0"/>
                </a:lnTo>
                <a:lnTo>
                  <a:pt x="5680959" y="6657435"/>
                </a:lnTo>
                <a:lnTo>
                  <a:pt x="0" y="6657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62957" y="4175600"/>
            <a:ext cx="5220570" cy="1552575"/>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Consistency: Ensures uniformity in decision-making and actions across the organization</a:t>
            </a:r>
          </a:p>
        </p:txBody>
      </p:sp>
      <p:sp>
        <p:nvSpPr>
          <p:cNvPr id="5" name="TextBox 5"/>
          <p:cNvSpPr txBox="1"/>
          <p:nvPr/>
        </p:nvSpPr>
        <p:spPr>
          <a:xfrm>
            <a:off x="11850262" y="889001"/>
            <a:ext cx="5486710" cy="2076450"/>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Communication: Clearly communicates expectations to employees, stakeholders, and customers</a:t>
            </a:r>
          </a:p>
        </p:txBody>
      </p:sp>
      <p:sp>
        <p:nvSpPr>
          <p:cNvPr id="6" name="TextBox 6"/>
          <p:cNvSpPr txBox="1"/>
          <p:nvPr/>
        </p:nvSpPr>
        <p:spPr>
          <a:xfrm>
            <a:off x="11850262" y="7051992"/>
            <a:ext cx="6158017" cy="2600325"/>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Training and Development: Supports employee training and development by providing guidelines for skill development and professional growth.</a:t>
            </a:r>
          </a:p>
        </p:txBody>
      </p:sp>
      <p:sp>
        <p:nvSpPr>
          <p:cNvPr id="7" name="TextBox 7"/>
          <p:cNvSpPr txBox="1"/>
          <p:nvPr/>
        </p:nvSpPr>
        <p:spPr>
          <a:xfrm>
            <a:off x="12980049" y="3985212"/>
            <a:ext cx="4356922" cy="2076450"/>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Efficiency: Streamlines processes, reduces errors, and optimizes resource allocation</a:t>
            </a:r>
          </a:p>
        </p:txBody>
      </p:sp>
      <p:sp>
        <p:nvSpPr>
          <p:cNvPr id="8" name="TextBox 8"/>
          <p:cNvSpPr txBox="1"/>
          <p:nvPr/>
        </p:nvSpPr>
        <p:spPr>
          <a:xfrm>
            <a:off x="4584886" y="7918767"/>
            <a:ext cx="6635605" cy="2076450"/>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Reputation and Compliance: Enhances the organization's reputation by demonstrating compliance with legal, ethical, and industry standards.</a:t>
            </a:r>
          </a:p>
        </p:txBody>
      </p:sp>
      <p:sp>
        <p:nvSpPr>
          <p:cNvPr id="9" name="TextBox 9"/>
          <p:cNvSpPr txBox="1"/>
          <p:nvPr/>
        </p:nvSpPr>
        <p:spPr>
          <a:xfrm>
            <a:off x="562957" y="6233000"/>
            <a:ext cx="4620744" cy="2076450"/>
          </a:xfrm>
          <a:prstGeom prst="rect">
            <a:avLst/>
          </a:prstGeom>
        </p:spPr>
        <p:txBody>
          <a:bodyPr lIns="0" tIns="0" rIns="0" bIns="0" rtlCol="0" anchor="t">
            <a:spAutoFit/>
          </a:bodyPr>
          <a:lstStyle/>
          <a:p>
            <a:pPr>
              <a:lnSpc>
                <a:spcPts val="4199"/>
              </a:lnSpc>
            </a:pPr>
            <a:r>
              <a:rPr lang="en-US" sz="2999" spc="-29">
                <a:solidFill>
                  <a:srgbClr val="000000"/>
                </a:solidFill>
                <a:latin typeface="Proxima Nova"/>
              </a:rPr>
              <a:t>Accountability: Provides a basis for holding individuals accountable for their actions</a:t>
            </a:r>
          </a:p>
        </p:txBody>
      </p:sp>
      <p:sp>
        <p:nvSpPr>
          <p:cNvPr id="10" name="TextBox 10"/>
          <p:cNvSpPr txBox="1"/>
          <p:nvPr/>
        </p:nvSpPr>
        <p:spPr>
          <a:xfrm>
            <a:off x="229636" y="668657"/>
            <a:ext cx="5887210" cy="2693668"/>
          </a:xfrm>
          <a:prstGeom prst="rect">
            <a:avLst/>
          </a:prstGeom>
        </p:spPr>
        <p:txBody>
          <a:bodyPr lIns="0" tIns="0" rIns="0" bIns="0" rtlCol="0" anchor="t">
            <a:spAutoFit/>
          </a:bodyPr>
          <a:lstStyle/>
          <a:p>
            <a:pPr>
              <a:lnSpc>
                <a:spcPts val="6929"/>
              </a:lnSpc>
            </a:pPr>
            <a:r>
              <a:rPr lang="en-US" sz="7699" spc="-76">
                <a:solidFill>
                  <a:srgbClr val="000000"/>
                </a:solidFill>
                <a:latin typeface="Dosis Semi Bold"/>
              </a:rPr>
              <a:t>BENEFITS OF POLICIES AND PROCEDURES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EBE8"/>
        </a:solidFill>
        <a:effectLst/>
      </p:bgPr>
    </p:bg>
    <p:spTree>
      <p:nvGrpSpPr>
        <p:cNvPr id="1" name=""/>
        <p:cNvGrpSpPr/>
        <p:nvPr/>
      </p:nvGrpSpPr>
      <p:grpSpPr>
        <a:xfrm>
          <a:off x="0" y="0"/>
          <a:ext cx="0" cy="0"/>
          <a:chOff x="0" y="0"/>
          <a:chExt cx="0" cy="0"/>
        </a:xfrm>
      </p:grpSpPr>
      <p:sp>
        <p:nvSpPr>
          <p:cNvPr id="2" name="TextBox 2"/>
          <p:cNvSpPr txBox="1"/>
          <p:nvPr/>
        </p:nvSpPr>
        <p:spPr>
          <a:xfrm>
            <a:off x="683507" y="3170043"/>
            <a:ext cx="11661346" cy="5839362"/>
          </a:xfrm>
          <a:prstGeom prst="rect">
            <a:avLst/>
          </a:prstGeom>
        </p:spPr>
        <p:txBody>
          <a:bodyPr lIns="0" tIns="0" rIns="0" bIns="0" rtlCol="0" anchor="t">
            <a:spAutoFit/>
          </a:bodyPr>
          <a:lstStyle/>
          <a:p>
            <a:pPr marL="553474" lvl="1" indent="-276737" algn="just">
              <a:lnSpc>
                <a:spcPts val="3588"/>
              </a:lnSpc>
              <a:buFont typeface="Arial"/>
              <a:buChar char="•"/>
            </a:pPr>
            <a:r>
              <a:rPr lang="en-US" sz="2563" spc="-25">
                <a:solidFill>
                  <a:srgbClr val="000000"/>
                </a:solidFill>
                <a:latin typeface="Proxima Nova"/>
              </a:rPr>
              <a:t>Clear Objectives and Scope: Policies and procedures should have clearly defined objectives and well-defined scope.</a:t>
            </a:r>
          </a:p>
          <a:p>
            <a:pPr algn="just">
              <a:lnSpc>
                <a:spcPts val="3588"/>
              </a:lnSpc>
            </a:pPr>
            <a:endParaRPr lang="en-US" sz="2563" spc="-25">
              <a:solidFill>
                <a:srgbClr val="000000"/>
              </a:solidFill>
              <a:latin typeface="Proxima Nova"/>
            </a:endParaRPr>
          </a:p>
          <a:p>
            <a:pPr marL="553474" lvl="1" indent="-276737" algn="just">
              <a:lnSpc>
                <a:spcPts val="3588"/>
              </a:lnSpc>
              <a:buFont typeface="Arial"/>
              <a:buChar char="•"/>
            </a:pPr>
            <a:r>
              <a:rPr lang="en-US" sz="2563" spc="-25">
                <a:solidFill>
                  <a:srgbClr val="000000"/>
                </a:solidFill>
                <a:latin typeface="Proxima Nova"/>
              </a:rPr>
              <a:t>Stakeholder Involvement: Involving relevant stakeholders in the development and review of policies and procedures is crucial.</a:t>
            </a:r>
          </a:p>
          <a:p>
            <a:pPr algn="just">
              <a:lnSpc>
                <a:spcPts val="3588"/>
              </a:lnSpc>
            </a:pPr>
            <a:endParaRPr lang="en-US" sz="2563" spc="-25">
              <a:solidFill>
                <a:srgbClr val="000000"/>
              </a:solidFill>
              <a:latin typeface="Proxima Nova"/>
            </a:endParaRPr>
          </a:p>
          <a:p>
            <a:pPr marL="553474" lvl="1" indent="-276737" algn="just">
              <a:lnSpc>
                <a:spcPts val="3588"/>
              </a:lnSpc>
              <a:buFont typeface="Arial"/>
              <a:buChar char="•"/>
            </a:pPr>
            <a:r>
              <a:rPr lang="en-US" sz="2563" spc="-25">
                <a:solidFill>
                  <a:srgbClr val="000000"/>
                </a:solidFill>
                <a:latin typeface="Proxima Nova"/>
              </a:rPr>
              <a:t>Regular Review and Updates: Policies and procedures should undergo periodic reviews and updates to remain relevant and effective.</a:t>
            </a:r>
          </a:p>
          <a:p>
            <a:pPr algn="just">
              <a:lnSpc>
                <a:spcPts val="3588"/>
              </a:lnSpc>
            </a:pPr>
            <a:endParaRPr lang="en-US" sz="2563" spc="-25">
              <a:solidFill>
                <a:srgbClr val="000000"/>
              </a:solidFill>
              <a:latin typeface="Proxima Nova"/>
            </a:endParaRPr>
          </a:p>
          <a:p>
            <a:pPr marL="553474" lvl="1" indent="-276737" algn="just">
              <a:lnSpc>
                <a:spcPts val="3588"/>
              </a:lnSpc>
              <a:buFont typeface="Arial"/>
              <a:buChar char="•"/>
            </a:pPr>
            <a:r>
              <a:rPr lang="en-US" sz="2563" spc="-25">
                <a:solidFill>
                  <a:srgbClr val="000000"/>
                </a:solidFill>
                <a:latin typeface="Proxima Nova"/>
              </a:rPr>
              <a:t>Compliance with Legal and Regulatory Requirements: Policies and procedures must align with applicable legal and regulatory requirements.</a:t>
            </a:r>
          </a:p>
          <a:p>
            <a:pPr algn="just">
              <a:lnSpc>
                <a:spcPts val="3588"/>
              </a:lnSpc>
            </a:pPr>
            <a:endParaRPr lang="en-US" sz="2563" spc="-25">
              <a:solidFill>
                <a:srgbClr val="000000"/>
              </a:solidFill>
              <a:latin typeface="Proxima Nova"/>
            </a:endParaRPr>
          </a:p>
          <a:p>
            <a:pPr algn="just">
              <a:lnSpc>
                <a:spcPts val="3588"/>
              </a:lnSpc>
            </a:pPr>
            <a:endParaRPr lang="en-US" sz="2563" spc="-25">
              <a:solidFill>
                <a:srgbClr val="000000"/>
              </a:solidFill>
              <a:latin typeface="Proxima Nova"/>
            </a:endParaRPr>
          </a:p>
        </p:txBody>
      </p:sp>
      <p:sp>
        <p:nvSpPr>
          <p:cNvPr id="3" name="Freeform 3"/>
          <p:cNvSpPr/>
          <p:nvPr/>
        </p:nvSpPr>
        <p:spPr>
          <a:xfrm>
            <a:off x="14326211" y="4089369"/>
            <a:ext cx="1982932" cy="1588708"/>
          </a:xfrm>
          <a:custGeom>
            <a:avLst/>
            <a:gdLst/>
            <a:ahLst/>
            <a:cxnLst/>
            <a:rect l="l" t="t" r="r" b="b"/>
            <a:pathLst>
              <a:path w="1982932" h="1588708">
                <a:moveTo>
                  <a:pt x="0" y="0"/>
                </a:moveTo>
                <a:lnTo>
                  <a:pt x="1982932" y="0"/>
                </a:lnTo>
                <a:lnTo>
                  <a:pt x="1982932" y="1588708"/>
                </a:lnTo>
                <a:lnTo>
                  <a:pt x="0" y="1588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282562" y="2803958"/>
            <a:ext cx="4738738" cy="4359076"/>
          </a:xfrm>
          <a:custGeom>
            <a:avLst/>
            <a:gdLst/>
            <a:ahLst/>
            <a:cxnLst/>
            <a:rect l="l" t="t" r="r" b="b"/>
            <a:pathLst>
              <a:path w="4738738" h="4359076">
                <a:moveTo>
                  <a:pt x="0" y="0"/>
                </a:moveTo>
                <a:lnTo>
                  <a:pt x="4738738" y="0"/>
                </a:lnTo>
                <a:lnTo>
                  <a:pt x="4738738" y="4359077"/>
                </a:lnTo>
                <a:lnTo>
                  <a:pt x="0" y="4359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74121" y="986587"/>
            <a:ext cx="17647179" cy="1817371"/>
          </a:xfrm>
          <a:prstGeom prst="rect">
            <a:avLst/>
          </a:prstGeom>
        </p:spPr>
        <p:txBody>
          <a:bodyPr lIns="0" tIns="0" rIns="0" bIns="0" rtlCol="0" anchor="t">
            <a:spAutoFit/>
          </a:bodyPr>
          <a:lstStyle/>
          <a:p>
            <a:pPr>
              <a:lnSpc>
                <a:spcPts val="6930"/>
              </a:lnSpc>
            </a:pPr>
            <a:r>
              <a:rPr lang="en-US" sz="7700" spc="-77">
                <a:solidFill>
                  <a:srgbClr val="000000"/>
                </a:solidFill>
                <a:latin typeface="Dosis Semi Bold"/>
              </a:rPr>
              <a:t>KEY ELEMENTS OF EFFECTIVE POLICIES AND PROCEDURES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policies and procedure usage</dc:title>
  <cp:revision>9</cp:revision>
  <dcterms:created xsi:type="dcterms:W3CDTF">2006-08-16T00:00:00Z</dcterms:created>
  <dcterms:modified xsi:type="dcterms:W3CDTF">2024-10-13T09:07:39Z</dcterms:modified>
  <dc:identifier>DAFlDl9SCiw</dc:identifier>
</cp:coreProperties>
</file>